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</p:sldMasterIdLst>
  <p:notesMasterIdLst>
    <p:notesMasterId r:id="rId43"/>
  </p:notesMasterIdLst>
  <p:handoutMasterIdLst>
    <p:handoutMasterId r:id="rId44"/>
  </p:handoutMasterIdLst>
  <p:sldIdLst>
    <p:sldId id="344" r:id="rId3"/>
    <p:sldId id="343" r:id="rId4"/>
    <p:sldId id="347" r:id="rId5"/>
    <p:sldId id="842" r:id="rId6"/>
    <p:sldId id="763" r:id="rId7"/>
    <p:sldId id="764" r:id="rId8"/>
    <p:sldId id="810" r:id="rId9"/>
    <p:sldId id="811" r:id="rId10"/>
    <p:sldId id="812" r:id="rId11"/>
    <p:sldId id="816" r:id="rId12"/>
    <p:sldId id="817" r:id="rId13"/>
    <p:sldId id="818" r:id="rId14"/>
    <p:sldId id="819" r:id="rId15"/>
    <p:sldId id="820" r:id="rId16"/>
    <p:sldId id="815" r:id="rId17"/>
    <p:sldId id="814" r:id="rId18"/>
    <p:sldId id="822" r:id="rId19"/>
    <p:sldId id="824" r:id="rId20"/>
    <p:sldId id="823" r:id="rId21"/>
    <p:sldId id="825" r:id="rId22"/>
    <p:sldId id="827" r:id="rId23"/>
    <p:sldId id="768" r:id="rId24"/>
    <p:sldId id="770" r:id="rId25"/>
    <p:sldId id="798" r:id="rId26"/>
    <p:sldId id="797" r:id="rId27"/>
    <p:sldId id="800" r:id="rId28"/>
    <p:sldId id="801" r:id="rId29"/>
    <p:sldId id="804" r:id="rId30"/>
    <p:sldId id="843" r:id="rId31"/>
    <p:sldId id="828" r:id="rId32"/>
    <p:sldId id="834" r:id="rId33"/>
    <p:sldId id="835" r:id="rId34"/>
    <p:sldId id="836" r:id="rId35"/>
    <p:sldId id="837" r:id="rId36"/>
    <p:sldId id="833" r:id="rId37"/>
    <p:sldId id="838" r:id="rId38"/>
    <p:sldId id="839" r:id="rId39"/>
    <p:sldId id="840" r:id="rId40"/>
    <p:sldId id="807" r:id="rId41"/>
    <p:sldId id="841" r:id="rId42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-10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8/9/2020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8/9/2020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/>
              <a:t>8/9/2020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/>
              <a:t>8/9/2020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/>
              <a:t>8/9/2020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/>
              <a:t>8/9/2020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/>
              <a:t>8/9/2020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/>
              <a:t>8/9/2020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/>
              <a:t>8/9/2020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031800-D295-4837-A191-ED7BAAE014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58D82F-091E-4EFF-8870-2826716A57D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853FE4E-8431-4CBB-95C2-FE2A943E082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338B2C-FD31-407E-BF11-A9F3F18C8B8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5CE3A5-4413-4E9D-86F1-4FDFBBDAF64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3E38AD-2268-4337-BF1C-A2DDF09EF82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5FC12C-BC29-499A-AF3A-CC7375DD8E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53D59E9-0C04-4A9B-A3E4-30E8E5EEAB4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EAC5265-6071-4933-A6A6-15EB223B7B0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F9DA99-698B-4630-AF18-61075A9A4EF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/>
              <a:t>8/9/2020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8685605-1955-48EA-9947-A483F5B9001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dictionary.cambridge.org/vi/dictionary/english/live" TargetMode="External"/><Relationship Id="rId3" Type="http://schemas.openxmlformats.org/officeDocument/2006/relationships/hyperlink" Target="https://dictionary.cambridge.org/vi/dictionary/english/water" TargetMode="External"/><Relationship Id="rId7" Type="http://schemas.openxmlformats.org/officeDocument/2006/relationships/hyperlink" Target="https://dictionary.cambridge.org/vi/dictionary/english/plant" TargetMode="External"/><Relationship Id="rId2" Type="http://schemas.openxmlformats.org/officeDocument/2006/relationships/hyperlink" Target="https://dictionary.cambridge.org/vi/dictionary/english/air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ictionary.cambridge.org/vi/dictionary/english/animal" TargetMode="External"/><Relationship Id="rId5" Type="http://schemas.openxmlformats.org/officeDocument/2006/relationships/hyperlink" Target="https://dictionary.cambridge.org/vi/dictionary/english/people" TargetMode="External"/><Relationship Id="rId4" Type="http://schemas.openxmlformats.org/officeDocument/2006/relationships/hyperlink" Target="https://dictionary.cambridge.org/vi/dictionary/english/land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</a:rPr>
              <a:t>TRƯỜNG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4400" dirty="0" smtClean="0">
                <a:solidFill>
                  <a:srgbClr val="FF0000"/>
                </a:solidFill>
              </a:rPr>
              <a:t>CAO </a:t>
            </a:r>
            <a:r>
              <a:rPr lang="en-US" sz="4400" dirty="0" err="1" smtClean="0">
                <a:solidFill>
                  <a:srgbClr val="FF0000"/>
                </a:solidFill>
              </a:rPr>
              <a:t>ĐẲNG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LÝ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TỰ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TRỌNG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TP. </a:t>
            </a:r>
            <a:r>
              <a:rPr lang="en-US" sz="3200" dirty="0" err="1" smtClean="0">
                <a:solidFill>
                  <a:srgbClr val="FF0000"/>
                </a:solidFill>
              </a:rPr>
              <a:t>HỒ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CHÍ</a:t>
            </a:r>
            <a:r>
              <a:rPr lang="en-US" sz="3200" dirty="0" smtClean="0">
                <a:solidFill>
                  <a:srgbClr val="FF0000"/>
                </a:solidFill>
              </a:rPr>
              <a:t> MINH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7200-382A-4BBE-BDCA-6A13D87F63EC}" type="datetime1">
              <a:rPr lang="en-US" smtClean="0"/>
              <a:t>8/9/2020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/>
              <a:t>8/9/2020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3874187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0C94-5B04-48A4-899E-5E161352E2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AutoShape 2" descr="OULLOO: Cut-The-Rop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AutoShape 4" descr="Cut The Rope: Experiments Cut The Rope 2 ZeptoLab My Om Nom PNG ...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AutoShape 8" descr="OULLOO: Cut-The-Rope"/>
          <p:cNvSpPr>
            <a:spLocks noChangeAspect="1" noChangeArrowheads="1"/>
          </p:cNvSpPr>
          <p:nvPr/>
        </p:nvSpPr>
        <p:spPr bwMode="auto">
          <a:xfrm>
            <a:off x="368300" y="16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AutoShape 10" descr="https://3.bp.blogspot.com/-eOHDLe2K1Pg/Vrt-LQcm1aI/AAAAAAAACo0/mpnBjYRYDIU/s200/cut%2Bthe%2Brope-03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230586" y="685800"/>
            <a:ext cx="8229600" cy="6019802"/>
            <a:chOff x="1193800" y="1066800"/>
            <a:chExt cx="8229600" cy="6019802"/>
          </a:xfrm>
        </p:grpSpPr>
        <p:sp>
          <p:nvSpPr>
            <p:cNvPr id="7" name="Rectangle 6"/>
            <p:cNvSpPr/>
            <p:nvPr/>
          </p:nvSpPr>
          <p:spPr>
            <a:xfrm>
              <a:off x="1193800" y="1066800"/>
              <a:ext cx="8229600" cy="1938992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sz="6000" b="1" cap="all" dirty="0" smtClean="0">
                  <a:ln/>
                  <a:solidFill>
                    <a:srgbClr val="0000FF"/>
                  </a:solidFill>
                  <a:effectLst>
                    <a:outerShdw blurRad="19685" dist="12700" dir="5400000" algn="tl" rotWithShape="0">
                      <a:srgbClr val="3891A7">
                        <a:satMod val="130000"/>
                        <a:alpha val="60000"/>
                      </a:srgbClr>
                    </a:outerShdw>
                    <a:reflection blurRad="10000" stA="55000" endPos="48000" dist="500" dir="5400000" sy="-100000" algn="bl" rotWithShape="0"/>
                  </a:effectLst>
                </a:rPr>
                <a:t>good afternoon class 19t2</a:t>
              </a:r>
              <a:endParaRPr lang="en-US" sz="60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endParaRPr>
            </a:p>
          </p:txBody>
        </p:sp>
        <p:pic>
          <p:nvPicPr>
            <p:cNvPr id="1040" name="Picture 16" descr="OULLOO: Cut-The-Rope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5586" y="2667000"/>
              <a:ext cx="4419600" cy="44196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98731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757" y="533400"/>
            <a:ext cx="7421443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Gra 3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7349" y="304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203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5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</a:t>
            </a:fld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609600"/>
            <a:ext cx="7467600" cy="533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737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76200"/>
            <a:ext cx="8077200" cy="4572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GRAMMAR: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85800"/>
            <a:ext cx="8161172" cy="556260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US" sz="3900" b="1" dirty="0">
                <a:solidFill>
                  <a:srgbClr val="FF0000"/>
                </a:solidFill>
              </a:rPr>
              <a:t>THERE IS </a:t>
            </a:r>
            <a:r>
              <a:rPr lang="en-US" sz="3900" b="1" dirty="0" err="1">
                <a:solidFill>
                  <a:srgbClr val="FF0000"/>
                </a:solidFill>
              </a:rPr>
              <a:t>và</a:t>
            </a:r>
            <a:r>
              <a:rPr lang="en-US" sz="3900" b="1" dirty="0">
                <a:solidFill>
                  <a:srgbClr val="FF0000"/>
                </a:solidFill>
              </a:rPr>
              <a:t> THERE ARE</a:t>
            </a:r>
          </a:p>
          <a:p>
            <a:r>
              <a:rPr lang="en-US" b="1" dirty="0">
                <a:solidFill>
                  <a:srgbClr val="008000"/>
                </a:solidFill>
              </a:rPr>
              <a:t>There is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b="1" dirty="0">
                <a:solidFill>
                  <a:srgbClr val="008000"/>
                </a:solidFill>
              </a:rPr>
              <a:t>There are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</a:t>
            </a:r>
            <a:r>
              <a:rPr lang="en-US" dirty="0" err="1"/>
              <a:t>bao</a:t>
            </a:r>
            <a:r>
              <a:rPr lang="en-US" dirty="0"/>
              <a:t> </a:t>
            </a:r>
            <a:r>
              <a:rPr lang="en-US" dirty="0" err="1"/>
              <a:t>nhiêu</a:t>
            </a:r>
            <a:r>
              <a:rPr lang="en-US" dirty="0"/>
              <a:t> </a:t>
            </a:r>
            <a:r>
              <a:rPr lang="en-US" dirty="0" err="1"/>
              <a:t>lần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ngày</a:t>
            </a:r>
            <a:r>
              <a:rPr lang="en-US" dirty="0"/>
              <a:t>,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cảnh</a:t>
            </a:r>
            <a:r>
              <a:rPr lang="en-US" dirty="0"/>
              <a:t>. </a:t>
            </a:r>
            <a:r>
              <a:rPr lang="en-US" dirty="0" err="1"/>
              <a:t>Chúng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tồn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gì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hay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err="1"/>
              <a:t>nghĩa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chúng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“</a:t>
            </a:r>
            <a:r>
              <a:rPr lang="en-US" dirty="0" err="1"/>
              <a:t>Có</a:t>
            </a:r>
            <a:r>
              <a:rPr lang="en-US" dirty="0"/>
              <a:t>…” (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</a:t>
            </a:r>
            <a:r>
              <a:rPr lang="en-US" dirty="0" err="1"/>
              <a:t>chim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trái</a:t>
            </a:r>
            <a:r>
              <a:rPr lang="en-US" dirty="0"/>
              <a:t> </a:t>
            </a:r>
            <a:r>
              <a:rPr lang="en-US" dirty="0" err="1"/>
              <a:t>banh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en-US" dirty="0"/>
              <a:t> </a:t>
            </a:r>
            <a:r>
              <a:rPr lang="en-US" dirty="0" err="1"/>
              <a:t>chiếc</a:t>
            </a:r>
            <a:r>
              <a:rPr lang="en-US" dirty="0"/>
              <a:t> </a:t>
            </a:r>
            <a:r>
              <a:rPr lang="en-US" dirty="0" err="1"/>
              <a:t>xe</a:t>
            </a:r>
            <a:r>
              <a:rPr lang="en-US" dirty="0"/>
              <a:t>,…).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nghĩa</a:t>
            </a:r>
            <a:r>
              <a:rPr lang="en-US" dirty="0"/>
              <a:t>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chắc</a:t>
            </a:r>
            <a:r>
              <a:rPr lang="en-US" dirty="0"/>
              <a:t> </a:t>
            </a:r>
            <a:r>
              <a:rPr lang="en-US" dirty="0" err="1"/>
              <a:t>chắn</a:t>
            </a:r>
            <a:r>
              <a:rPr lang="en-US" dirty="0"/>
              <a:t> </a:t>
            </a:r>
            <a:r>
              <a:rPr lang="en-US" dirty="0" err="1"/>
              <a:t>chúng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(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2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trúc</a:t>
            </a:r>
            <a:r>
              <a:rPr lang="en-US" dirty="0"/>
              <a:t> </a:t>
            </a:r>
            <a:r>
              <a:rPr lang="en-US" dirty="0" err="1"/>
              <a:t>chứ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), </a:t>
            </a:r>
            <a:r>
              <a:rPr lang="en-US" dirty="0" err="1"/>
              <a:t>hãy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hiểu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khẳng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,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phủ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,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nghi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,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rút</a:t>
            </a:r>
            <a:r>
              <a:rPr lang="en-US" dirty="0"/>
              <a:t> </a:t>
            </a:r>
            <a:r>
              <a:rPr lang="en-US" dirty="0" err="1"/>
              <a:t>gọn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chúng</a:t>
            </a:r>
            <a:r>
              <a:rPr lang="en-US" dirty="0"/>
              <a:t> </a:t>
            </a:r>
            <a:r>
              <a:rPr lang="en-US" dirty="0" err="1" smtClean="0"/>
              <a:t>nhé</a:t>
            </a:r>
            <a:r>
              <a:rPr lang="en-US" dirty="0" smtClean="0"/>
              <a:t>!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40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228600"/>
            <a:ext cx="7872984" cy="6019800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vi-VN" b="1" dirty="0">
                <a:solidFill>
                  <a:srgbClr val="FF0000"/>
                </a:solidFill>
              </a:rPr>
              <a:t>I. Thể khẳng định</a:t>
            </a:r>
          </a:p>
          <a:p>
            <a:r>
              <a:rPr lang="vi-VN" dirty="0"/>
              <a:t>Với thể khẳng định, có 3 nguyên tắc sử dụng cấu trúc </a:t>
            </a:r>
            <a:r>
              <a:rPr lang="vi-VN" b="1" dirty="0">
                <a:solidFill>
                  <a:srgbClr val="FF0000"/>
                </a:solidFill>
              </a:rPr>
              <a:t>There + be +…</a:t>
            </a:r>
          </a:p>
          <a:p>
            <a:pPr marL="82296" indent="0">
              <a:buNone/>
            </a:pPr>
            <a:r>
              <a:rPr lang="vi-VN" b="1" dirty="0" smtClean="0">
                <a:solidFill>
                  <a:srgbClr val="FF0000"/>
                </a:solidFill>
              </a:rPr>
              <a:t>Nguyên </a:t>
            </a:r>
            <a:r>
              <a:rPr lang="vi-VN" b="1" dirty="0">
                <a:solidFill>
                  <a:srgbClr val="FF0000"/>
                </a:solidFill>
              </a:rPr>
              <a:t>tắc 1:</a:t>
            </a:r>
          </a:p>
          <a:p>
            <a:pPr>
              <a:buFont typeface="Wingdings" pitchFamily="2" charset="2"/>
              <a:buChar char="v"/>
            </a:pPr>
            <a:r>
              <a:rPr lang="vi-VN" sz="3000" b="1" u="sng" dirty="0" smtClean="0"/>
              <a:t>There </a:t>
            </a:r>
            <a:r>
              <a:rPr lang="vi-VN" sz="3000" b="1" u="sng" dirty="0"/>
              <a:t>is + singular noun (danh từ số ít)</a:t>
            </a:r>
          </a:p>
          <a:p>
            <a:pPr marL="82296" indent="0">
              <a:buNone/>
            </a:pPr>
            <a:endParaRPr lang="vi-VN" dirty="0"/>
          </a:p>
          <a:p>
            <a:pPr marL="82296" indent="0">
              <a:buNone/>
            </a:pPr>
            <a:r>
              <a:rPr lang="vi-VN" dirty="0"/>
              <a:t>– There is a </a:t>
            </a:r>
            <a:r>
              <a:rPr lang="vi-VN" b="1" dirty="0"/>
              <a:t>pen</a:t>
            </a:r>
            <a:r>
              <a:rPr lang="vi-VN" dirty="0"/>
              <a:t> in my lovely pencil case.</a:t>
            </a:r>
          </a:p>
          <a:p>
            <a:endParaRPr lang="vi-VN" dirty="0"/>
          </a:p>
          <a:p>
            <a:pPr marL="82296" indent="0">
              <a:buNone/>
            </a:pPr>
            <a:r>
              <a:rPr lang="vi-VN" dirty="0"/>
              <a:t>– There is an </a:t>
            </a:r>
            <a:r>
              <a:rPr lang="vi-VN" b="1" dirty="0"/>
              <a:t>apple</a:t>
            </a:r>
            <a:r>
              <a:rPr lang="vi-VN" dirty="0"/>
              <a:t> in the picnic basket.</a:t>
            </a:r>
          </a:p>
          <a:p>
            <a:endParaRPr lang="vi-VN" dirty="0"/>
          </a:p>
          <a:p>
            <a:pPr marL="82296" indent="0">
              <a:buNone/>
            </a:pPr>
            <a:r>
              <a:rPr lang="vi-VN" dirty="0"/>
              <a:t>– There is one big </a:t>
            </a:r>
            <a:r>
              <a:rPr lang="vi-VN" b="1" dirty="0"/>
              <a:t>tree</a:t>
            </a:r>
            <a:r>
              <a:rPr lang="vi-VN" dirty="0"/>
              <a:t> in my grandparents’ garden.</a:t>
            </a:r>
          </a:p>
          <a:p>
            <a:endParaRPr lang="vi-VN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823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872984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vi-VN" b="1" dirty="0" smtClean="0">
                <a:solidFill>
                  <a:srgbClr val="FF0000"/>
                </a:solidFill>
              </a:rPr>
              <a:t>I</a:t>
            </a:r>
            <a:r>
              <a:rPr lang="vi-VN" b="1" dirty="0">
                <a:solidFill>
                  <a:srgbClr val="FF0000"/>
                </a:solidFill>
              </a:rPr>
              <a:t>. Thể khẳng định</a:t>
            </a:r>
            <a:br>
              <a:rPr lang="vi-VN" b="1" dirty="0">
                <a:solidFill>
                  <a:srgbClr val="FF0000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838200"/>
            <a:ext cx="8084972" cy="5410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vi-VN" b="1" dirty="0">
                <a:solidFill>
                  <a:srgbClr val="FF0000"/>
                </a:solidFill>
              </a:rPr>
              <a:t>Nguyên tắc </a:t>
            </a:r>
            <a:r>
              <a:rPr lang="en-US" b="1" dirty="0">
                <a:solidFill>
                  <a:srgbClr val="FF0000"/>
                </a:solidFill>
              </a:rPr>
              <a:t>2</a:t>
            </a:r>
            <a:r>
              <a:rPr lang="en-US" b="1" dirty="0" smtClean="0">
                <a:solidFill>
                  <a:srgbClr val="FF0000"/>
                </a:solidFill>
                <a:latin typeface="Tahoma (BODY)"/>
                <a:cs typeface="Tahoma" pitchFamily="34" charset="0"/>
              </a:rPr>
              <a:t>:</a:t>
            </a:r>
            <a:endParaRPr lang="en-US" b="1" dirty="0">
              <a:solidFill>
                <a:srgbClr val="FF0000"/>
              </a:solidFill>
              <a:latin typeface="Tahoma (BODY)"/>
              <a:cs typeface="Tahoma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sz="3000" b="1" u="sng" dirty="0" smtClean="0"/>
              <a:t>There </a:t>
            </a:r>
            <a:r>
              <a:rPr lang="en-US" sz="3000" b="1" u="sng" dirty="0"/>
              <a:t>are + plural noun (</a:t>
            </a:r>
            <a:r>
              <a:rPr lang="en-US" sz="3000" b="1" u="sng" dirty="0" err="1"/>
              <a:t>danh</a:t>
            </a:r>
            <a:r>
              <a:rPr lang="en-US" sz="3000" b="1" u="sng" dirty="0"/>
              <a:t> </a:t>
            </a:r>
            <a:r>
              <a:rPr lang="en-US" sz="3000" b="1" u="sng" dirty="0" err="1"/>
              <a:t>từ</a:t>
            </a:r>
            <a:r>
              <a:rPr lang="en-US" sz="3000" b="1" u="sng" dirty="0"/>
              <a:t> </a:t>
            </a:r>
            <a:r>
              <a:rPr lang="en-US" sz="3000" b="1" u="sng" dirty="0" err="1"/>
              <a:t>số</a:t>
            </a:r>
            <a:r>
              <a:rPr lang="en-US" sz="3000" b="1" u="sng" dirty="0"/>
              <a:t> </a:t>
            </a:r>
            <a:r>
              <a:rPr lang="en-US" sz="3000" b="1" u="sng" dirty="0" err="1"/>
              <a:t>nhiều</a:t>
            </a:r>
            <a:r>
              <a:rPr lang="en-US" sz="3000" b="1" u="sng" dirty="0"/>
              <a:t>)</a:t>
            </a:r>
          </a:p>
          <a:p>
            <a:pPr marL="82296" indent="0">
              <a:buNone/>
            </a:pPr>
            <a:r>
              <a:rPr lang="en-US" dirty="0" smtClean="0"/>
              <a:t>– </a:t>
            </a:r>
            <a:r>
              <a:rPr lang="en-US" sz="3600" dirty="0"/>
              <a:t>There are </a:t>
            </a:r>
            <a:r>
              <a:rPr lang="en-US" sz="3600" b="1" dirty="0"/>
              <a:t>pens</a:t>
            </a:r>
            <a:r>
              <a:rPr lang="en-US" sz="3600" dirty="0"/>
              <a:t> in my lovely pencil case.</a:t>
            </a:r>
          </a:p>
          <a:p>
            <a:pPr marL="82296" indent="0">
              <a:buNone/>
            </a:pPr>
            <a:r>
              <a:rPr lang="en-US" sz="3600" dirty="0" smtClean="0"/>
              <a:t>– </a:t>
            </a:r>
            <a:r>
              <a:rPr lang="en-US" sz="3600" dirty="0"/>
              <a:t>There are three </a:t>
            </a:r>
            <a:r>
              <a:rPr lang="en-US" sz="3600" b="1" dirty="0"/>
              <a:t>apples</a:t>
            </a:r>
            <a:r>
              <a:rPr lang="en-US" sz="3600" dirty="0"/>
              <a:t> in the picnic basket.</a:t>
            </a:r>
          </a:p>
          <a:p>
            <a:pPr marL="82296" indent="0">
              <a:buNone/>
            </a:pPr>
            <a:r>
              <a:rPr lang="en-US" sz="3600" dirty="0" smtClean="0"/>
              <a:t>– </a:t>
            </a:r>
            <a:r>
              <a:rPr lang="en-US" sz="3600" dirty="0"/>
              <a:t>There are many </a:t>
            </a:r>
            <a:r>
              <a:rPr lang="en-US" sz="3600" b="1" dirty="0"/>
              <a:t>trees</a:t>
            </a:r>
            <a:r>
              <a:rPr lang="en-US" sz="3600" dirty="0"/>
              <a:t> in </a:t>
            </a:r>
            <a:r>
              <a:rPr lang="en-US" sz="3600" dirty="0" smtClean="0"/>
              <a:t>my grandparents</a:t>
            </a:r>
            <a:r>
              <a:rPr lang="en-US" sz="3600" dirty="0"/>
              <a:t>’ garden.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494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872984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vi-VN" b="1" dirty="0" smtClean="0">
                <a:solidFill>
                  <a:srgbClr val="FF0000"/>
                </a:solidFill>
              </a:rPr>
              <a:t>I</a:t>
            </a:r>
            <a:r>
              <a:rPr lang="vi-VN" b="1" dirty="0">
                <a:solidFill>
                  <a:srgbClr val="FF0000"/>
                </a:solidFill>
              </a:rPr>
              <a:t>. Thể khẳng định</a:t>
            </a:r>
            <a:br>
              <a:rPr lang="vi-VN" b="1" dirty="0">
                <a:solidFill>
                  <a:srgbClr val="FF0000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838200"/>
            <a:ext cx="8084972" cy="5410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vi-VN" b="1" dirty="0">
                <a:solidFill>
                  <a:srgbClr val="FF0000"/>
                </a:solidFill>
              </a:rPr>
              <a:t>Nguyên tắc </a:t>
            </a:r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en-US" b="1" dirty="0" smtClean="0">
                <a:solidFill>
                  <a:srgbClr val="FF0000"/>
                </a:solidFill>
                <a:latin typeface="Tahoma (BODY)"/>
                <a:cs typeface="Tahoma" pitchFamily="34" charset="0"/>
              </a:rPr>
              <a:t>:</a:t>
            </a:r>
            <a:endParaRPr lang="en-US" b="1" dirty="0">
              <a:solidFill>
                <a:srgbClr val="FF0000"/>
              </a:solidFill>
              <a:latin typeface="Tahoma (BODY)"/>
              <a:cs typeface="Tahoma" pitchFamily="34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b="1" u="sng" dirty="0" smtClean="0"/>
              <a:t>There is + uncountable noun (</a:t>
            </a:r>
            <a:r>
              <a:rPr lang="en-US" b="1" u="sng" dirty="0" err="1" smtClean="0"/>
              <a:t>danh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từ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không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đếm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được</a:t>
            </a:r>
            <a:r>
              <a:rPr lang="en-US" b="1" u="sng" dirty="0" smtClean="0"/>
              <a:t>)</a:t>
            </a:r>
            <a:endParaRPr lang="en-US" b="1" u="sng" dirty="0"/>
          </a:p>
          <a:p>
            <a:pPr marL="82296" indent="0">
              <a:buNone/>
            </a:pPr>
            <a:endParaRPr lang="en-US" dirty="0" smtClean="0"/>
          </a:p>
          <a:p>
            <a:pPr marL="82296" indent="0">
              <a:buNone/>
            </a:pPr>
            <a:r>
              <a:rPr lang="en-US" dirty="0" smtClean="0"/>
              <a:t>– </a:t>
            </a:r>
            <a:r>
              <a:rPr lang="en-US" dirty="0"/>
              <a:t>There is hot </a:t>
            </a:r>
            <a:r>
              <a:rPr lang="en-US" b="1" dirty="0"/>
              <a:t>water</a:t>
            </a:r>
            <a:r>
              <a:rPr lang="en-US" dirty="0"/>
              <a:t> in the bottle.</a:t>
            </a:r>
          </a:p>
          <a:p>
            <a:pPr marL="82296" indent="0">
              <a:buNone/>
            </a:pPr>
            <a:endParaRPr lang="en-US" dirty="0"/>
          </a:p>
          <a:p>
            <a:pPr marL="82296" indent="0">
              <a:buNone/>
            </a:pPr>
            <a:r>
              <a:rPr lang="en-US" dirty="0"/>
              <a:t>– There is some </a:t>
            </a:r>
            <a:r>
              <a:rPr lang="en-US" b="1" dirty="0"/>
              <a:t>rice</a:t>
            </a:r>
            <a:r>
              <a:rPr lang="en-US" dirty="0"/>
              <a:t> left on the plate.</a:t>
            </a:r>
          </a:p>
          <a:p>
            <a:pPr marL="82296" indent="0">
              <a:buNone/>
            </a:pPr>
            <a:endParaRPr lang="en-US" dirty="0"/>
          </a:p>
          <a:p>
            <a:pPr marL="82296" indent="0">
              <a:buNone/>
            </a:pPr>
            <a:r>
              <a:rPr lang="en-US" dirty="0"/>
              <a:t>– There is </a:t>
            </a:r>
            <a:r>
              <a:rPr lang="en-US" b="1" dirty="0"/>
              <a:t>ice-cream</a:t>
            </a:r>
            <a:r>
              <a:rPr lang="en-US" dirty="0"/>
              <a:t> on your clothes.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644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228600"/>
            <a:ext cx="7872984" cy="5638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vi-VN" sz="4000" b="1" dirty="0" smtClean="0">
                <a:solidFill>
                  <a:srgbClr val="FF0000"/>
                </a:solidFill>
              </a:rPr>
              <a:t>II. </a:t>
            </a:r>
            <a:r>
              <a:rPr lang="vi-VN" sz="4000" b="1" dirty="0" smtClean="0">
                <a:solidFill>
                  <a:srgbClr val="FF0000"/>
                </a:solidFill>
                <a:latin typeface="Tahoma (BODY)"/>
              </a:rPr>
              <a:t>Thể</a:t>
            </a:r>
            <a:r>
              <a:rPr lang="en-US" sz="40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ahoma (BODY)"/>
              </a:rPr>
              <a:t>phủ</a:t>
            </a:r>
            <a:r>
              <a:rPr lang="en-US" sz="40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vi-VN" sz="4000" b="1" dirty="0" smtClean="0">
                <a:solidFill>
                  <a:srgbClr val="FF0000"/>
                </a:solidFill>
                <a:latin typeface="Tahoma (BODY)"/>
              </a:rPr>
              <a:t>định</a:t>
            </a:r>
            <a:endParaRPr lang="vi-VN" sz="4000" b="1" dirty="0">
              <a:solidFill>
                <a:srgbClr val="FF0000"/>
              </a:solidFill>
              <a:latin typeface="Tahoma (BODY)"/>
            </a:endParaRPr>
          </a:p>
          <a:p>
            <a:pPr>
              <a:lnSpc>
                <a:spcPct val="170000"/>
              </a:lnSpc>
              <a:buFont typeface="Wingdings" pitchFamily="2" charset="2"/>
              <a:buChar char="Ø"/>
            </a:pPr>
            <a:r>
              <a:rPr lang="en-US" sz="3600" dirty="0"/>
              <a:t>Ở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phủ</a:t>
            </a:r>
            <a:r>
              <a:rPr lang="en-US" sz="3600" dirty="0"/>
              <a:t> </a:t>
            </a:r>
            <a:r>
              <a:rPr lang="en-US" sz="3600" dirty="0" err="1"/>
              <a:t>định</a:t>
            </a:r>
            <a:r>
              <a:rPr lang="en-US" sz="3600" dirty="0"/>
              <a:t>, </a:t>
            </a:r>
            <a:r>
              <a:rPr lang="en-US" sz="3600" dirty="0" err="1"/>
              <a:t>sau</a:t>
            </a:r>
            <a:r>
              <a:rPr lang="en-US" sz="3600" dirty="0"/>
              <a:t> </a:t>
            </a:r>
            <a:r>
              <a:rPr lang="en-US" sz="3600" dirty="0" err="1"/>
              <a:t>động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b="1" dirty="0"/>
              <a:t>to be </a:t>
            </a:r>
            <a:r>
              <a:rPr lang="en-US" sz="3600" dirty="0" err="1"/>
              <a:t>sẽ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thêm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b="1" dirty="0"/>
              <a:t>not</a:t>
            </a:r>
            <a:r>
              <a:rPr lang="en-US" sz="3600" dirty="0"/>
              <a:t> </a:t>
            </a:r>
            <a:r>
              <a:rPr lang="en-US" sz="3600" dirty="0" err="1"/>
              <a:t>và</a:t>
            </a:r>
            <a:r>
              <a:rPr lang="en-US" sz="3600" dirty="0"/>
              <a:t> </a:t>
            </a:r>
            <a:r>
              <a:rPr lang="en-US" sz="3600" dirty="0" err="1"/>
              <a:t>thường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thêm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b="1" dirty="0"/>
              <a:t>any</a:t>
            </a:r>
            <a:r>
              <a:rPr lang="en-US" sz="3600" dirty="0"/>
              <a:t> </a:t>
            </a:r>
            <a:r>
              <a:rPr lang="en-US" sz="3600" dirty="0" err="1"/>
              <a:t>để</a:t>
            </a:r>
            <a:r>
              <a:rPr lang="en-US" sz="3600" dirty="0"/>
              <a:t> </a:t>
            </a:r>
            <a:r>
              <a:rPr lang="en-US" sz="3600" dirty="0" err="1"/>
              <a:t>nhấn</a:t>
            </a:r>
            <a:r>
              <a:rPr lang="en-US" sz="3600" dirty="0"/>
              <a:t> </a:t>
            </a:r>
            <a:r>
              <a:rPr lang="en-US" sz="3600" dirty="0" err="1"/>
              <a:t>mạnh</a:t>
            </a:r>
            <a:r>
              <a:rPr lang="en-US" sz="3600" dirty="0"/>
              <a:t> </a:t>
            </a:r>
            <a:r>
              <a:rPr lang="en-US" sz="3600" dirty="0" err="1"/>
              <a:t>sự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tồn</a:t>
            </a:r>
            <a:r>
              <a:rPr lang="en-US" sz="3600" dirty="0"/>
              <a:t> </a:t>
            </a:r>
            <a:r>
              <a:rPr lang="en-US" sz="3600" dirty="0" err="1"/>
              <a:t>tại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thứ</a:t>
            </a:r>
            <a:r>
              <a:rPr lang="en-US" sz="3600" dirty="0"/>
              <a:t> </a:t>
            </a:r>
            <a:r>
              <a:rPr lang="en-US" sz="3600" dirty="0" err="1"/>
              <a:t>gì</a:t>
            </a:r>
            <a:r>
              <a:rPr lang="en-US" sz="3600" dirty="0"/>
              <a:t> </a:t>
            </a:r>
            <a:r>
              <a:rPr lang="en-US" sz="3600" dirty="0" err="1"/>
              <a:t>đó</a:t>
            </a:r>
            <a:r>
              <a:rPr lang="en-US" sz="3600" dirty="0"/>
              <a:t>. </a:t>
            </a:r>
            <a:r>
              <a:rPr lang="en-US" sz="3600" dirty="0" err="1"/>
              <a:t>Tương</a:t>
            </a:r>
            <a:r>
              <a:rPr lang="en-US" sz="3600" dirty="0"/>
              <a:t> </a:t>
            </a:r>
            <a:r>
              <a:rPr lang="en-US" sz="3600" dirty="0" err="1"/>
              <a:t>tự</a:t>
            </a:r>
            <a:r>
              <a:rPr lang="en-US" sz="3600" dirty="0"/>
              <a:t>, </a:t>
            </a:r>
            <a:r>
              <a:rPr lang="en-US" sz="3600" dirty="0" err="1"/>
              <a:t>cũng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3 </a:t>
            </a:r>
            <a:r>
              <a:rPr lang="en-US" sz="3600" dirty="0" err="1"/>
              <a:t>nguyên</a:t>
            </a:r>
            <a:r>
              <a:rPr lang="en-US" sz="3600" dirty="0"/>
              <a:t> </a:t>
            </a:r>
            <a:r>
              <a:rPr lang="en-US" sz="3600" dirty="0" err="1"/>
              <a:t>tắc</a:t>
            </a:r>
            <a:r>
              <a:rPr lang="en-US" sz="3600" dirty="0"/>
              <a:t>:</a:t>
            </a:r>
          </a:p>
          <a:p>
            <a:pPr marL="82296" indent="0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endParaRPr lang="vi-VN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636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228600"/>
            <a:ext cx="7872984" cy="60198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vi-VN" b="1" dirty="0">
                <a:solidFill>
                  <a:srgbClr val="FF0000"/>
                </a:solidFill>
              </a:rPr>
              <a:t>II. </a:t>
            </a:r>
            <a:r>
              <a:rPr lang="vi-VN" b="1" dirty="0">
                <a:solidFill>
                  <a:srgbClr val="FF0000"/>
                </a:solidFill>
                <a:latin typeface="Tahoma (BODY)"/>
              </a:rPr>
              <a:t>Thể</a:t>
            </a:r>
            <a:r>
              <a:rPr lang="en-US" b="1" dirty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ahoma (BODY)"/>
              </a:rPr>
              <a:t>phủ</a:t>
            </a:r>
            <a:r>
              <a:rPr lang="en-US" b="1" dirty="0">
                <a:solidFill>
                  <a:srgbClr val="FF0000"/>
                </a:solidFill>
                <a:latin typeface="Tahoma (BODY)"/>
              </a:rPr>
              <a:t> </a:t>
            </a:r>
            <a:r>
              <a:rPr lang="vi-VN" b="1" dirty="0" smtClean="0">
                <a:solidFill>
                  <a:srgbClr val="FF0000"/>
                </a:solidFill>
                <a:latin typeface="Tahoma (BODY)"/>
              </a:rPr>
              <a:t>định</a:t>
            </a:r>
            <a:endParaRPr lang="en-US" b="1" dirty="0" smtClean="0">
              <a:solidFill>
                <a:srgbClr val="FF0000"/>
              </a:solidFill>
              <a:latin typeface="Tahoma (BODY)"/>
            </a:endParaRPr>
          </a:p>
          <a:p>
            <a:pPr marL="82296" indent="0">
              <a:buNone/>
            </a:pPr>
            <a:r>
              <a:rPr lang="vi-VN" b="1" dirty="0" smtClean="0">
                <a:solidFill>
                  <a:srgbClr val="FF0000"/>
                </a:solidFill>
              </a:rPr>
              <a:t>Nguyên </a:t>
            </a:r>
            <a:r>
              <a:rPr lang="vi-VN" b="1" dirty="0">
                <a:solidFill>
                  <a:srgbClr val="FF0000"/>
                </a:solidFill>
              </a:rPr>
              <a:t>tắc 1:</a:t>
            </a:r>
          </a:p>
          <a:p>
            <a:pPr>
              <a:buFont typeface="Wingdings" pitchFamily="2" charset="2"/>
              <a:buChar char="v"/>
            </a:pPr>
            <a:r>
              <a:rPr lang="en-US" dirty="0" smtClean="0"/>
              <a:t> </a:t>
            </a:r>
            <a:r>
              <a:rPr lang="en-US" b="1" u="sng" dirty="0" smtClean="0"/>
              <a:t>There </a:t>
            </a:r>
            <a:r>
              <a:rPr lang="en-US" b="1" u="sng" dirty="0"/>
              <a:t>is not + singular noun (</a:t>
            </a:r>
            <a:r>
              <a:rPr lang="en-US" b="1" u="sng" dirty="0" err="1"/>
              <a:t>danh</a:t>
            </a:r>
            <a:r>
              <a:rPr lang="en-US" b="1" u="sng" dirty="0"/>
              <a:t> </a:t>
            </a:r>
            <a:r>
              <a:rPr lang="en-US" b="1" u="sng" dirty="0" err="1"/>
              <a:t>từ</a:t>
            </a:r>
            <a:r>
              <a:rPr lang="en-US" b="1" u="sng" dirty="0"/>
              <a:t> </a:t>
            </a:r>
            <a:r>
              <a:rPr lang="en-US" b="1" u="sng" dirty="0" err="1"/>
              <a:t>số</a:t>
            </a:r>
            <a:r>
              <a:rPr lang="en-US" b="1" u="sng" dirty="0"/>
              <a:t> </a:t>
            </a:r>
            <a:r>
              <a:rPr lang="en-US" b="1" u="sng" dirty="0" err="1"/>
              <a:t>ít</a:t>
            </a:r>
            <a:r>
              <a:rPr lang="en-US" b="1" u="sng" dirty="0"/>
              <a:t>)</a:t>
            </a:r>
          </a:p>
          <a:p>
            <a:endParaRPr lang="en-US" sz="1200" dirty="0"/>
          </a:p>
          <a:p>
            <a:pPr marL="82296" indent="0">
              <a:buNone/>
            </a:pPr>
            <a:r>
              <a:rPr lang="en-US" sz="3800" dirty="0"/>
              <a:t>– There is </a:t>
            </a:r>
            <a:r>
              <a:rPr lang="en-US" sz="3800" b="1" dirty="0"/>
              <a:t>not</a:t>
            </a:r>
            <a:r>
              <a:rPr lang="en-US" sz="3800" dirty="0"/>
              <a:t> any </a:t>
            </a:r>
            <a:r>
              <a:rPr lang="en-US" sz="3800" b="1" dirty="0"/>
              <a:t>book</a:t>
            </a:r>
            <a:r>
              <a:rPr lang="en-US" sz="3800" dirty="0"/>
              <a:t> on the shelf.</a:t>
            </a:r>
          </a:p>
          <a:p>
            <a:pPr marL="82296" indent="0">
              <a:buNone/>
            </a:pPr>
            <a:r>
              <a:rPr lang="en-US" sz="3800" dirty="0" smtClean="0"/>
              <a:t>– </a:t>
            </a:r>
            <a:r>
              <a:rPr lang="en-US" sz="3800" dirty="0"/>
              <a:t>There is </a:t>
            </a:r>
            <a:r>
              <a:rPr lang="en-US" sz="3800" b="1" dirty="0"/>
              <a:t>not</a:t>
            </a:r>
            <a:r>
              <a:rPr lang="en-US" sz="3800" dirty="0"/>
              <a:t> a </a:t>
            </a:r>
            <a:r>
              <a:rPr lang="en-US" sz="3800" b="1" dirty="0"/>
              <a:t>buffalo</a:t>
            </a:r>
            <a:r>
              <a:rPr lang="en-US" sz="3800" dirty="0"/>
              <a:t> in the rice field.</a:t>
            </a:r>
          </a:p>
          <a:p>
            <a:pPr marL="82296" indent="0">
              <a:buNone/>
            </a:pPr>
            <a:r>
              <a:rPr lang="en-US" sz="3800" dirty="0" smtClean="0"/>
              <a:t>– </a:t>
            </a:r>
            <a:r>
              <a:rPr lang="en-US" sz="3800" dirty="0"/>
              <a:t>There is </a:t>
            </a:r>
            <a:r>
              <a:rPr lang="en-US" sz="3800" b="1" dirty="0"/>
              <a:t>not</a:t>
            </a:r>
            <a:r>
              <a:rPr lang="en-US" sz="3800" dirty="0"/>
              <a:t> an </a:t>
            </a:r>
            <a:r>
              <a:rPr lang="en-US" sz="3800" b="1" dirty="0"/>
              <a:t>octopus</a:t>
            </a:r>
            <a:r>
              <a:rPr lang="en-US" sz="3800" dirty="0"/>
              <a:t> in the river.</a:t>
            </a:r>
          </a:p>
          <a:p>
            <a:pPr marL="82296" indent="0">
              <a:buNone/>
            </a:pPr>
            <a:endParaRPr lang="vi-VN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082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228600"/>
            <a:ext cx="7872984" cy="6019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vi-VN" b="1" dirty="0">
                <a:solidFill>
                  <a:srgbClr val="FF0000"/>
                </a:solidFill>
              </a:rPr>
              <a:t>II. </a:t>
            </a:r>
            <a:r>
              <a:rPr lang="vi-VN" b="1" dirty="0">
                <a:solidFill>
                  <a:srgbClr val="FF0000"/>
                </a:solidFill>
                <a:latin typeface="Tahoma (BODY)"/>
              </a:rPr>
              <a:t>Thể</a:t>
            </a:r>
            <a:r>
              <a:rPr lang="en-US" b="1" dirty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ahoma (BODY)"/>
              </a:rPr>
              <a:t>phủ</a:t>
            </a:r>
            <a:r>
              <a:rPr lang="en-US" b="1" dirty="0">
                <a:solidFill>
                  <a:srgbClr val="FF0000"/>
                </a:solidFill>
                <a:latin typeface="Tahoma (BODY)"/>
              </a:rPr>
              <a:t> </a:t>
            </a:r>
            <a:r>
              <a:rPr lang="vi-VN" b="1" dirty="0" smtClean="0">
                <a:solidFill>
                  <a:srgbClr val="FF0000"/>
                </a:solidFill>
                <a:latin typeface="Tahoma (BODY)"/>
              </a:rPr>
              <a:t>định</a:t>
            </a:r>
            <a:endParaRPr lang="en-US" b="1" dirty="0" smtClean="0">
              <a:solidFill>
                <a:srgbClr val="FF0000"/>
              </a:solidFill>
              <a:latin typeface="Tahoma (BODY)"/>
            </a:endParaRPr>
          </a:p>
          <a:p>
            <a:pPr marL="82296" indent="0">
              <a:buNone/>
            </a:pPr>
            <a:r>
              <a:rPr lang="vi-VN" b="1" dirty="0" smtClean="0">
                <a:solidFill>
                  <a:srgbClr val="FF0000"/>
                </a:solidFill>
              </a:rPr>
              <a:t>Nguyên </a:t>
            </a:r>
            <a:r>
              <a:rPr lang="vi-VN" b="1" dirty="0">
                <a:solidFill>
                  <a:srgbClr val="FF0000"/>
                </a:solidFill>
              </a:rPr>
              <a:t>tắc </a:t>
            </a:r>
            <a:r>
              <a:rPr lang="en-US" b="1" dirty="0" smtClean="0">
                <a:solidFill>
                  <a:srgbClr val="FF0000"/>
                </a:solidFill>
              </a:rPr>
              <a:t>2</a:t>
            </a:r>
            <a:r>
              <a:rPr lang="vi-VN" b="1" dirty="0" smtClean="0">
                <a:solidFill>
                  <a:srgbClr val="FF0000"/>
                </a:solidFill>
              </a:rPr>
              <a:t>:</a:t>
            </a:r>
            <a:endParaRPr lang="vi-VN" b="1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dirty="0"/>
              <a:t> </a:t>
            </a:r>
            <a:r>
              <a:rPr lang="en-US" b="1" u="sng" dirty="0" smtClean="0"/>
              <a:t>There </a:t>
            </a:r>
            <a:r>
              <a:rPr lang="en-US" b="1" u="sng" dirty="0"/>
              <a:t>are not + plural noun (</a:t>
            </a:r>
            <a:r>
              <a:rPr lang="en-US" b="1" u="sng" dirty="0" err="1"/>
              <a:t>danh</a:t>
            </a:r>
            <a:r>
              <a:rPr lang="en-US" b="1" u="sng" dirty="0"/>
              <a:t> </a:t>
            </a:r>
            <a:r>
              <a:rPr lang="en-US" b="1" u="sng" dirty="0" err="1"/>
              <a:t>từ</a:t>
            </a:r>
            <a:r>
              <a:rPr lang="en-US" b="1" u="sng" dirty="0"/>
              <a:t> </a:t>
            </a:r>
            <a:r>
              <a:rPr lang="en-US" b="1" u="sng" dirty="0" err="1"/>
              <a:t>số</a:t>
            </a:r>
            <a:r>
              <a:rPr lang="en-US" b="1" u="sng" dirty="0"/>
              <a:t> </a:t>
            </a:r>
            <a:r>
              <a:rPr lang="en-US" b="1" u="sng" dirty="0" err="1"/>
              <a:t>nhiều</a:t>
            </a:r>
            <a:r>
              <a:rPr lang="en-US" b="1" u="sng" dirty="0"/>
              <a:t>)</a:t>
            </a:r>
          </a:p>
          <a:p>
            <a:pPr marL="82296" indent="0">
              <a:buNone/>
            </a:pPr>
            <a:r>
              <a:rPr lang="en-US" sz="3600" dirty="0" smtClean="0"/>
              <a:t>– </a:t>
            </a:r>
            <a:r>
              <a:rPr lang="en-US" sz="3600" dirty="0"/>
              <a:t>There are </a:t>
            </a:r>
            <a:r>
              <a:rPr lang="en-US" sz="3600" b="1" dirty="0"/>
              <a:t>not</a:t>
            </a:r>
            <a:r>
              <a:rPr lang="en-US" sz="3600" dirty="0"/>
              <a:t> any </a:t>
            </a:r>
            <a:r>
              <a:rPr lang="en-US" sz="3600" b="1" dirty="0"/>
              <a:t>students</a:t>
            </a:r>
            <a:r>
              <a:rPr lang="en-US" sz="3600" dirty="0"/>
              <a:t> in the classroom right now.</a:t>
            </a:r>
          </a:p>
          <a:p>
            <a:pPr marL="82296" indent="0">
              <a:buNone/>
            </a:pPr>
            <a:r>
              <a:rPr lang="en-US" sz="3600" dirty="0" smtClean="0"/>
              <a:t>– </a:t>
            </a:r>
            <a:r>
              <a:rPr lang="en-US" sz="3600" dirty="0"/>
              <a:t>There are </a:t>
            </a:r>
            <a:r>
              <a:rPr lang="en-US" sz="3600" b="1" dirty="0"/>
              <a:t>not</a:t>
            </a:r>
            <a:r>
              <a:rPr lang="en-US" sz="3600" dirty="0"/>
              <a:t> three </a:t>
            </a:r>
            <a:r>
              <a:rPr lang="en-US" sz="3600" b="1" dirty="0"/>
              <a:t>horses</a:t>
            </a:r>
            <a:r>
              <a:rPr lang="en-US" sz="3600" dirty="0"/>
              <a:t> in the race.</a:t>
            </a:r>
          </a:p>
          <a:p>
            <a:pPr marL="82296" indent="0">
              <a:buNone/>
            </a:pPr>
            <a:r>
              <a:rPr lang="en-US" sz="3600" dirty="0" smtClean="0"/>
              <a:t>– </a:t>
            </a:r>
            <a:r>
              <a:rPr lang="en-US" sz="3600" dirty="0"/>
              <a:t>There are </a:t>
            </a:r>
            <a:r>
              <a:rPr lang="en-US" sz="3600" b="1" dirty="0"/>
              <a:t>not</a:t>
            </a:r>
            <a:r>
              <a:rPr lang="en-US" sz="3600" dirty="0"/>
              <a:t> many </a:t>
            </a:r>
            <a:r>
              <a:rPr lang="en-US" sz="3600" b="1" dirty="0" smtClean="0"/>
              <a:t>people</a:t>
            </a:r>
            <a:r>
              <a:rPr lang="en-US" sz="3600" dirty="0" smtClean="0"/>
              <a:t> at the </a:t>
            </a:r>
            <a:r>
              <a:rPr lang="en-US" sz="3600" dirty="0"/>
              <a:t>concert.</a:t>
            </a:r>
          </a:p>
          <a:p>
            <a:pPr marL="82296" indent="0">
              <a:buNone/>
            </a:pPr>
            <a:endParaRPr lang="vi-VN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771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228600"/>
            <a:ext cx="7872984" cy="60198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vi-VN" b="1" dirty="0">
                <a:solidFill>
                  <a:srgbClr val="FF0000"/>
                </a:solidFill>
              </a:rPr>
              <a:t>II. </a:t>
            </a:r>
            <a:r>
              <a:rPr lang="vi-VN" b="1" dirty="0">
                <a:solidFill>
                  <a:srgbClr val="FF0000"/>
                </a:solidFill>
                <a:latin typeface="Tahoma (BODY)"/>
              </a:rPr>
              <a:t>Thể</a:t>
            </a:r>
            <a:r>
              <a:rPr lang="en-US" b="1" dirty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ahoma (BODY)"/>
              </a:rPr>
              <a:t>phủ</a:t>
            </a:r>
            <a:r>
              <a:rPr lang="en-US" b="1" dirty="0">
                <a:solidFill>
                  <a:srgbClr val="FF0000"/>
                </a:solidFill>
                <a:latin typeface="Tahoma (BODY)"/>
              </a:rPr>
              <a:t> </a:t>
            </a:r>
            <a:r>
              <a:rPr lang="vi-VN" b="1" dirty="0" smtClean="0">
                <a:solidFill>
                  <a:srgbClr val="FF0000"/>
                </a:solidFill>
                <a:latin typeface="Tahoma (BODY)"/>
              </a:rPr>
              <a:t>định</a:t>
            </a:r>
            <a:endParaRPr lang="en-US" b="1" dirty="0" smtClean="0">
              <a:solidFill>
                <a:srgbClr val="FF0000"/>
              </a:solidFill>
              <a:latin typeface="Tahoma (BODY)"/>
            </a:endParaRPr>
          </a:p>
          <a:p>
            <a:pPr marL="82296" indent="0">
              <a:buNone/>
            </a:pPr>
            <a:r>
              <a:rPr lang="vi-VN" b="1" dirty="0" smtClean="0">
                <a:solidFill>
                  <a:srgbClr val="FF0000"/>
                </a:solidFill>
              </a:rPr>
              <a:t>Nguyên </a:t>
            </a:r>
            <a:r>
              <a:rPr lang="vi-VN" b="1" dirty="0">
                <a:solidFill>
                  <a:srgbClr val="FF0000"/>
                </a:solidFill>
              </a:rPr>
              <a:t>tắc </a:t>
            </a:r>
            <a:r>
              <a:rPr lang="en-US" b="1" dirty="0" smtClean="0">
                <a:solidFill>
                  <a:srgbClr val="FF0000"/>
                </a:solidFill>
              </a:rPr>
              <a:t>3</a:t>
            </a:r>
            <a:r>
              <a:rPr lang="vi-VN" b="1" dirty="0" smtClean="0">
                <a:solidFill>
                  <a:srgbClr val="FF0000"/>
                </a:solidFill>
              </a:rPr>
              <a:t>:</a:t>
            </a:r>
            <a:endParaRPr lang="vi-VN" b="1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en-US" b="1" dirty="0" smtClean="0"/>
              <a:t> </a:t>
            </a:r>
            <a:r>
              <a:rPr lang="en-US" b="1" u="sng" dirty="0" smtClean="0"/>
              <a:t>There </a:t>
            </a:r>
            <a:r>
              <a:rPr lang="en-US" b="1" u="sng" dirty="0"/>
              <a:t>is not + uncountable noun</a:t>
            </a:r>
          </a:p>
          <a:p>
            <a:pPr marL="82296" indent="0">
              <a:buNone/>
            </a:pPr>
            <a:endParaRPr lang="en-US" sz="1200" dirty="0"/>
          </a:p>
          <a:p>
            <a:pPr marL="82296" indent="0">
              <a:buNone/>
            </a:pPr>
            <a:r>
              <a:rPr lang="en-US" sz="4000" dirty="0"/>
              <a:t>– There is </a:t>
            </a:r>
            <a:r>
              <a:rPr lang="en-US" sz="4000" b="1" dirty="0"/>
              <a:t>not</a:t>
            </a:r>
            <a:r>
              <a:rPr lang="en-US" sz="4000" dirty="0"/>
              <a:t> any </a:t>
            </a:r>
            <a:r>
              <a:rPr lang="en-US" sz="4000" b="1" dirty="0"/>
              <a:t>milk</a:t>
            </a:r>
            <a:r>
              <a:rPr lang="en-US" sz="4000" dirty="0"/>
              <a:t> in the fridge.</a:t>
            </a:r>
          </a:p>
          <a:p>
            <a:pPr marL="82296" indent="0">
              <a:buNone/>
            </a:pPr>
            <a:r>
              <a:rPr lang="en-US" sz="4000" dirty="0" smtClean="0"/>
              <a:t>– </a:t>
            </a:r>
            <a:r>
              <a:rPr lang="en-US" sz="4000" dirty="0"/>
              <a:t>There is </a:t>
            </a:r>
            <a:r>
              <a:rPr lang="en-US" sz="4000" b="1" dirty="0"/>
              <a:t>not</a:t>
            </a:r>
            <a:r>
              <a:rPr lang="en-US" sz="4000" dirty="0"/>
              <a:t> any </a:t>
            </a:r>
            <a:r>
              <a:rPr lang="en-US" sz="4000" b="1" dirty="0"/>
              <a:t>air</a:t>
            </a:r>
            <a:r>
              <a:rPr lang="en-US" sz="4000" dirty="0"/>
              <a:t> inside the plastic bag.</a:t>
            </a:r>
          </a:p>
          <a:p>
            <a:pPr marL="82296" indent="0">
              <a:buNone/>
            </a:pPr>
            <a:r>
              <a:rPr lang="en-US" sz="4000" dirty="0" smtClean="0"/>
              <a:t>– </a:t>
            </a:r>
            <a:r>
              <a:rPr lang="en-US" sz="4000" dirty="0"/>
              <a:t>There is </a:t>
            </a:r>
            <a:r>
              <a:rPr lang="en-US" sz="4000" b="1" dirty="0"/>
              <a:t>not</a:t>
            </a:r>
            <a:r>
              <a:rPr lang="en-US" sz="4000" dirty="0"/>
              <a:t> any </a:t>
            </a:r>
            <a:r>
              <a:rPr lang="en-US" sz="4000" b="1" dirty="0"/>
              <a:t>coffee</a:t>
            </a:r>
            <a:r>
              <a:rPr lang="en-US" sz="4000" dirty="0"/>
              <a:t> on your shirt.</a:t>
            </a:r>
          </a:p>
          <a:p>
            <a:pPr marL="82296" indent="0">
              <a:buNone/>
            </a:pPr>
            <a:endParaRPr lang="vi-VN" dirty="0"/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286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"/>
            <a:ext cx="7872984" cy="5334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vi-VN" sz="3600" b="1" dirty="0" smtClean="0">
                <a:solidFill>
                  <a:srgbClr val="FF0000"/>
                </a:solidFill>
              </a:rPr>
              <a:t>III. </a:t>
            </a:r>
            <a:r>
              <a:rPr lang="vi-VN" sz="3600" b="1" dirty="0">
                <a:solidFill>
                  <a:srgbClr val="FF0000"/>
                </a:solidFill>
                <a:latin typeface="Tahoma (BODY)"/>
              </a:rPr>
              <a:t>Thể</a:t>
            </a:r>
            <a:r>
              <a:rPr lang="en-US" sz="3600" b="1" dirty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nghi</a:t>
            </a:r>
            <a:r>
              <a:rPr lang="en-US" sz="36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vấn</a:t>
            </a:r>
            <a:r>
              <a:rPr lang="en-US" sz="3600" b="1" dirty="0" smtClean="0">
                <a:solidFill>
                  <a:srgbClr val="FF0000"/>
                </a:solidFill>
                <a:latin typeface="Tahoma (BODY)"/>
              </a:rPr>
              <a:t> (</a:t>
            </a: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Câu</a:t>
            </a:r>
            <a:r>
              <a:rPr lang="en-US" sz="36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hỏi</a:t>
            </a:r>
            <a:r>
              <a:rPr lang="en-US" sz="3600" b="1" dirty="0" smtClean="0">
                <a:solidFill>
                  <a:srgbClr val="FF0000"/>
                </a:solidFill>
                <a:latin typeface="Tahoma (BODY)"/>
              </a:rPr>
              <a:t> Yes/No)</a:t>
            </a:r>
            <a:r>
              <a:rPr lang="en-US" b="1" dirty="0">
                <a:solidFill>
                  <a:srgbClr val="FF0000"/>
                </a:solidFill>
                <a:latin typeface="Tahoma (BODY)"/>
              </a:rPr>
              <a:t/>
            </a:r>
            <a:br>
              <a:rPr lang="en-US" b="1" dirty="0">
                <a:solidFill>
                  <a:srgbClr val="FF0000"/>
                </a:solidFill>
                <a:latin typeface="Tahoma (BODY)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85800"/>
            <a:ext cx="8161172" cy="5562600"/>
          </a:xfrm>
        </p:spPr>
        <p:txBody>
          <a:bodyPr>
            <a:normAutofit fontScale="70000" lnSpcReduction="20000"/>
          </a:bodyPr>
          <a:lstStyle/>
          <a:p>
            <a:pPr marL="82296" indent="0">
              <a:buNone/>
            </a:pPr>
            <a:r>
              <a:rPr lang="en-US" b="1" dirty="0" smtClean="0">
                <a:solidFill>
                  <a:srgbClr val="FF0000"/>
                </a:solidFill>
                <a:sym typeface="Wingdings"/>
              </a:rPr>
              <a:t>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hỏi</a:t>
            </a:r>
            <a:r>
              <a:rPr lang="en-US" dirty="0"/>
              <a:t> Yes/No, </a:t>
            </a:r>
            <a:r>
              <a:rPr lang="en-US" dirty="0" err="1"/>
              <a:t>chúng</a:t>
            </a:r>
            <a:r>
              <a:rPr lang="en-US" dirty="0"/>
              <a:t> ta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b="1" dirty="0"/>
              <a:t>to be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there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hỏi</a:t>
            </a:r>
            <a:r>
              <a:rPr lang="en-US" dirty="0"/>
              <a:t>.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b="1" dirty="0"/>
              <a:t>any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hỏi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đếm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. </a:t>
            </a:r>
            <a:r>
              <a:rPr lang="en-US" dirty="0" err="1"/>
              <a:t>Câu</a:t>
            </a:r>
            <a:r>
              <a:rPr lang="en-US" dirty="0"/>
              <a:t> </a:t>
            </a:r>
            <a:r>
              <a:rPr lang="en-US" dirty="0" err="1"/>
              <a:t>trả</a:t>
            </a:r>
            <a:r>
              <a:rPr lang="en-US" dirty="0"/>
              <a:t> </a:t>
            </a:r>
            <a:r>
              <a:rPr lang="en-US" dirty="0" err="1"/>
              <a:t>lời</a:t>
            </a:r>
            <a:r>
              <a:rPr lang="en-US" dirty="0"/>
              <a:t> </a:t>
            </a:r>
            <a:r>
              <a:rPr lang="en-US" dirty="0" err="1"/>
              <a:t>ngắn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b="1" dirty="0"/>
              <a:t>there is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b="1" dirty="0"/>
              <a:t>there are</a:t>
            </a:r>
            <a:r>
              <a:rPr lang="en-US" dirty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US" sz="4100" b="1" dirty="0" smtClean="0"/>
              <a:t>Is </a:t>
            </a:r>
            <a:r>
              <a:rPr lang="en-US" sz="4100" b="1" dirty="0"/>
              <a:t>there </a:t>
            </a:r>
            <a:r>
              <a:rPr lang="en-US" sz="4100" dirty="0"/>
              <a:t>a ball in the present box? Yes, there is.</a:t>
            </a:r>
          </a:p>
          <a:p>
            <a:pPr>
              <a:buFont typeface="Wingdings" pitchFamily="2" charset="2"/>
              <a:buChar char="§"/>
            </a:pPr>
            <a:r>
              <a:rPr lang="en-US" sz="4100" b="1" dirty="0" smtClean="0"/>
              <a:t>Is </a:t>
            </a:r>
            <a:r>
              <a:rPr lang="en-US" sz="4100" b="1" dirty="0"/>
              <a:t>there </a:t>
            </a:r>
            <a:r>
              <a:rPr lang="en-US" sz="4100" dirty="0"/>
              <a:t>an eraser in your school bag? No, there is not.</a:t>
            </a:r>
          </a:p>
          <a:p>
            <a:pPr>
              <a:buFont typeface="Wingdings" pitchFamily="2" charset="2"/>
              <a:buChar char="§"/>
            </a:pPr>
            <a:r>
              <a:rPr lang="en-US" sz="4100" b="1" dirty="0" smtClean="0"/>
              <a:t>Are </a:t>
            </a:r>
            <a:r>
              <a:rPr lang="en-US" sz="4100" b="1" dirty="0"/>
              <a:t>there </a:t>
            </a:r>
            <a:r>
              <a:rPr lang="en-US" sz="4100" dirty="0"/>
              <a:t>any students taking part in the event? Yes, there are.</a:t>
            </a:r>
          </a:p>
          <a:p>
            <a:pPr>
              <a:buFont typeface="Wingdings" pitchFamily="2" charset="2"/>
              <a:buChar char="§"/>
            </a:pPr>
            <a:r>
              <a:rPr lang="en-US" sz="4100" b="1" dirty="0" smtClean="0"/>
              <a:t>Are </a:t>
            </a:r>
            <a:r>
              <a:rPr lang="en-US" sz="4100" b="1" dirty="0"/>
              <a:t>there </a:t>
            </a:r>
            <a:r>
              <a:rPr lang="en-US" sz="4100" dirty="0"/>
              <a:t>any pets in your family? No, there are not.</a:t>
            </a:r>
          </a:p>
          <a:p>
            <a:pPr>
              <a:buFont typeface="Wingdings" pitchFamily="2" charset="2"/>
              <a:buChar char="§"/>
            </a:pPr>
            <a:r>
              <a:rPr lang="en-US" sz="4100" b="1" dirty="0" smtClean="0"/>
              <a:t>Is </a:t>
            </a:r>
            <a:r>
              <a:rPr lang="en-US" sz="4100" b="1" dirty="0"/>
              <a:t>there</a:t>
            </a:r>
            <a:r>
              <a:rPr lang="en-US" sz="4100" dirty="0"/>
              <a:t> any juice at the table? Yes, there is.</a:t>
            </a:r>
          </a:p>
          <a:p>
            <a:pPr>
              <a:buFont typeface="Wingdings" pitchFamily="2" charset="2"/>
              <a:buChar char="§"/>
            </a:pPr>
            <a:r>
              <a:rPr lang="en-US" sz="4100" b="1" dirty="0" smtClean="0"/>
              <a:t>Is </a:t>
            </a:r>
            <a:r>
              <a:rPr lang="en-US" sz="4100" b="1" dirty="0"/>
              <a:t>there</a:t>
            </a:r>
            <a:r>
              <a:rPr lang="en-US" sz="4100" dirty="0"/>
              <a:t> any cereal for the breakfast? No, there is not.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51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76200"/>
            <a:ext cx="7872984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Tahoma (BODY)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ahoma (BODY)"/>
              </a:rPr>
            </a:b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Câu</a:t>
            </a:r>
            <a:r>
              <a:rPr lang="en-US" sz="36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ahoma (BODY)"/>
              </a:rPr>
              <a:t>hỏi</a:t>
            </a:r>
            <a:r>
              <a:rPr lang="en-US" sz="3600" b="1" dirty="0">
                <a:solidFill>
                  <a:srgbClr val="FF0000"/>
                </a:solidFill>
                <a:latin typeface="Tahoma (BODY)"/>
              </a:rPr>
              <a:t> How many…?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609600"/>
            <a:ext cx="7872984" cy="56388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en-US" sz="3000" dirty="0" err="1" smtClean="0"/>
              <a:t>Còn</a:t>
            </a:r>
            <a:r>
              <a:rPr lang="en-US" sz="3000" dirty="0" smtClean="0"/>
              <a:t> </a:t>
            </a:r>
            <a:r>
              <a:rPr lang="en-US" sz="3000" dirty="0" err="1"/>
              <a:t>một</a:t>
            </a:r>
            <a:r>
              <a:rPr lang="en-US" sz="3000" dirty="0"/>
              <a:t> </a:t>
            </a:r>
            <a:r>
              <a:rPr lang="en-US" sz="3000" dirty="0" err="1"/>
              <a:t>dạng</a:t>
            </a:r>
            <a:r>
              <a:rPr lang="en-US" sz="3000" dirty="0"/>
              <a:t> </a:t>
            </a:r>
            <a:r>
              <a:rPr lang="en-US" sz="3000" dirty="0" err="1"/>
              <a:t>câu</a:t>
            </a:r>
            <a:r>
              <a:rPr lang="en-US" sz="3000" dirty="0"/>
              <a:t> </a:t>
            </a:r>
            <a:r>
              <a:rPr lang="en-US" sz="3000" dirty="0" err="1"/>
              <a:t>hỏi</a:t>
            </a:r>
            <a:r>
              <a:rPr lang="en-US" sz="3000" dirty="0"/>
              <a:t> </a:t>
            </a:r>
            <a:r>
              <a:rPr lang="en-US" sz="3000" dirty="0" err="1"/>
              <a:t>khác</a:t>
            </a:r>
            <a:r>
              <a:rPr lang="en-US" sz="3000" dirty="0"/>
              <a:t> </a:t>
            </a:r>
            <a:r>
              <a:rPr lang="en-US" sz="3000" dirty="0" err="1"/>
              <a:t>cũng</a:t>
            </a:r>
            <a:r>
              <a:rPr lang="en-US" sz="3000" dirty="0"/>
              <a:t> </a:t>
            </a:r>
            <a:r>
              <a:rPr lang="en-US" sz="3000" dirty="0" err="1"/>
              <a:t>thường</a:t>
            </a:r>
            <a:r>
              <a:rPr lang="en-US" sz="3000" dirty="0"/>
              <a:t> </a:t>
            </a:r>
            <a:r>
              <a:rPr lang="en-US" sz="3000" dirty="0" err="1"/>
              <a:t>sử</a:t>
            </a:r>
            <a:r>
              <a:rPr lang="en-US" sz="3000" dirty="0"/>
              <a:t> </a:t>
            </a:r>
            <a:r>
              <a:rPr lang="en-US" sz="3000" dirty="0" err="1"/>
              <a:t>dụng</a:t>
            </a:r>
            <a:r>
              <a:rPr lang="en-US" sz="3000" dirty="0"/>
              <a:t> </a:t>
            </a:r>
            <a:r>
              <a:rPr lang="en-US" sz="3000" dirty="0" err="1"/>
              <a:t>các</a:t>
            </a:r>
            <a:r>
              <a:rPr lang="en-US" sz="3000" dirty="0"/>
              <a:t> </a:t>
            </a:r>
            <a:r>
              <a:rPr lang="en-US" sz="3000" dirty="0" err="1"/>
              <a:t>cấu</a:t>
            </a:r>
            <a:r>
              <a:rPr lang="en-US" sz="3000" dirty="0"/>
              <a:t> </a:t>
            </a:r>
            <a:r>
              <a:rPr lang="en-US" sz="3000" dirty="0" err="1"/>
              <a:t>trúc</a:t>
            </a:r>
            <a:r>
              <a:rPr lang="en-US" sz="3000" dirty="0"/>
              <a:t> </a:t>
            </a:r>
            <a:r>
              <a:rPr lang="en-US" sz="3000" dirty="0" err="1"/>
              <a:t>trên</a:t>
            </a:r>
            <a:r>
              <a:rPr lang="en-US" sz="3000" dirty="0"/>
              <a:t>, </a:t>
            </a:r>
            <a:r>
              <a:rPr lang="en-US" sz="3000" dirty="0" err="1"/>
              <a:t>đó</a:t>
            </a:r>
            <a:r>
              <a:rPr lang="en-US" sz="3000" dirty="0"/>
              <a:t> </a:t>
            </a:r>
            <a:r>
              <a:rPr lang="en-US" sz="3000" dirty="0" err="1"/>
              <a:t>là</a:t>
            </a:r>
            <a:r>
              <a:rPr lang="en-US" sz="3000" dirty="0"/>
              <a:t> </a:t>
            </a:r>
            <a:r>
              <a:rPr lang="en-US" sz="3000" b="1" dirty="0"/>
              <a:t>How </a:t>
            </a:r>
            <a:r>
              <a:rPr lang="en-US" sz="3000" b="1" dirty="0" smtClean="0"/>
              <a:t>many?. </a:t>
            </a:r>
            <a:r>
              <a:rPr lang="en-US" sz="3000" dirty="0" err="1" smtClean="0"/>
              <a:t>Điểm</a:t>
            </a:r>
            <a:r>
              <a:rPr lang="en-US" sz="3000" dirty="0" smtClean="0"/>
              <a:t> </a:t>
            </a:r>
            <a:r>
              <a:rPr lang="en-US" sz="3000" dirty="0" err="1"/>
              <a:t>đặc</a:t>
            </a:r>
            <a:r>
              <a:rPr lang="en-US" sz="3000" dirty="0"/>
              <a:t> </a:t>
            </a:r>
            <a:r>
              <a:rPr lang="en-US" sz="3000" dirty="0" err="1"/>
              <a:t>biệt</a:t>
            </a:r>
            <a:r>
              <a:rPr lang="en-US" sz="3000" dirty="0"/>
              <a:t> </a:t>
            </a:r>
            <a:r>
              <a:rPr lang="en-US" sz="3000" dirty="0" err="1"/>
              <a:t>của</a:t>
            </a:r>
            <a:r>
              <a:rPr lang="en-US" sz="3000" dirty="0"/>
              <a:t> </a:t>
            </a:r>
            <a:r>
              <a:rPr lang="en-US" sz="3000" dirty="0" err="1"/>
              <a:t>cấu</a:t>
            </a:r>
            <a:r>
              <a:rPr lang="en-US" sz="3000" dirty="0"/>
              <a:t> </a:t>
            </a:r>
            <a:r>
              <a:rPr lang="en-US" sz="3000" dirty="0" err="1"/>
              <a:t>trúc</a:t>
            </a:r>
            <a:r>
              <a:rPr lang="en-US" sz="3000" dirty="0"/>
              <a:t> </a:t>
            </a:r>
            <a:r>
              <a:rPr lang="en-US" sz="3000" dirty="0" err="1"/>
              <a:t>này</a:t>
            </a:r>
            <a:r>
              <a:rPr lang="en-US" sz="3000" dirty="0"/>
              <a:t> </a:t>
            </a:r>
            <a:r>
              <a:rPr lang="en-US" sz="3000" dirty="0" err="1"/>
              <a:t>là</a:t>
            </a:r>
            <a:r>
              <a:rPr lang="en-US" sz="3000" dirty="0"/>
              <a:t> </a:t>
            </a:r>
            <a:r>
              <a:rPr lang="en-US" sz="3000" dirty="0" err="1"/>
              <a:t>chỉ</a:t>
            </a:r>
            <a:r>
              <a:rPr lang="en-US" sz="3000" dirty="0"/>
              <a:t> </a:t>
            </a:r>
            <a:r>
              <a:rPr lang="en-US" sz="3000" dirty="0" err="1"/>
              <a:t>sử</a:t>
            </a:r>
            <a:r>
              <a:rPr lang="en-US" sz="3000" dirty="0"/>
              <a:t> </a:t>
            </a:r>
            <a:r>
              <a:rPr lang="en-US" sz="3000" dirty="0" err="1"/>
              <a:t>dụng</a:t>
            </a:r>
            <a:r>
              <a:rPr lang="en-US" sz="3000" dirty="0"/>
              <a:t> </a:t>
            </a:r>
            <a:r>
              <a:rPr lang="en-US" sz="3000" dirty="0" err="1"/>
              <a:t>với</a:t>
            </a:r>
            <a:r>
              <a:rPr lang="en-US" sz="3000" dirty="0"/>
              <a:t> </a:t>
            </a:r>
            <a:r>
              <a:rPr lang="en-US" sz="3000" dirty="0" err="1"/>
              <a:t>danh</a:t>
            </a:r>
            <a:r>
              <a:rPr lang="en-US" sz="3000" dirty="0"/>
              <a:t> </a:t>
            </a:r>
            <a:r>
              <a:rPr lang="en-US" sz="3000" dirty="0" err="1"/>
              <a:t>từ</a:t>
            </a:r>
            <a:r>
              <a:rPr lang="en-US" sz="3000" dirty="0"/>
              <a:t> </a:t>
            </a:r>
            <a:r>
              <a:rPr lang="en-US" sz="3000" dirty="0" err="1"/>
              <a:t>số</a:t>
            </a:r>
            <a:r>
              <a:rPr lang="en-US" sz="3000" dirty="0"/>
              <a:t> </a:t>
            </a:r>
            <a:r>
              <a:rPr lang="en-US" sz="3000" dirty="0" err="1"/>
              <a:t>nhiều</a:t>
            </a:r>
            <a:r>
              <a:rPr lang="en-US" sz="3000" dirty="0"/>
              <a:t>.</a:t>
            </a:r>
          </a:p>
          <a:p>
            <a:pPr>
              <a:buFontTx/>
              <a:buChar char="♥"/>
            </a:pPr>
            <a:r>
              <a:rPr lang="en-US" b="1" u="sng" dirty="0" smtClean="0">
                <a:solidFill>
                  <a:srgbClr val="FF0000"/>
                </a:solidFill>
              </a:rPr>
              <a:t>How </a:t>
            </a:r>
            <a:r>
              <a:rPr lang="en-US" b="1" u="sng" dirty="0">
                <a:solidFill>
                  <a:srgbClr val="FF0000"/>
                </a:solidFill>
              </a:rPr>
              <a:t>many + plural noun (</a:t>
            </a:r>
            <a:r>
              <a:rPr lang="en-US" b="1" u="sng" dirty="0" err="1">
                <a:solidFill>
                  <a:srgbClr val="FF0000"/>
                </a:solidFill>
              </a:rPr>
              <a:t>danh</a:t>
            </a:r>
            <a:r>
              <a:rPr lang="en-US" b="1" u="sng" dirty="0">
                <a:solidFill>
                  <a:srgbClr val="FF0000"/>
                </a:solidFill>
              </a:rPr>
              <a:t> </a:t>
            </a:r>
            <a:r>
              <a:rPr lang="en-US" b="1" u="sng" dirty="0" err="1">
                <a:solidFill>
                  <a:srgbClr val="FF0000"/>
                </a:solidFill>
              </a:rPr>
              <a:t>từ</a:t>
            </a:r>
            <a:r>
              <a:rPr lang="en-US" b="1" u="sng" dirty="0">
                <a:solidFill>
                  <a:srgbClr val="FF0000"/>
                </a:solidFill>
              </a:rPr>
              <a:t> </a:t>
            </a:r>
            <a:r>
              <a:rPr lang="en-US" b="1" u="sng" dirty="0" err="1">
                <a:solidFill>
                  <a:srgbClr val="FF0000"/>
                </a:solidFill>
              </a:rPr>
              <a:t>số</a:t>
            </a:r>
            <a:r>
              <a:rPr lang="en-US" b="1" u="sng" dirty="0">
                <a:solidFill>
                  <a:srgbClr val="FF0000"/>
                </a:solidFill>
              </a:rPr>
              <a:t> </a:t>
            </a:r>
            <a:r>
              <a:rPr lang="en-US" b="1" u="sng" dirty="0" err="1">
                <a:solidFill>
                  <a:srgbClr val="FF0000"/>
                </a:solidFill>
              </a:rPr>
              <a:t>nhiều</a:t>
            </a:r>
            <a:r>
              <a:rPr lang="en-US" b="1" u="sng" dirty="0">
                <a:solidFill>
                  <a:srgbClr val="FF0000"/>
                </a:solidFill>
              </a:rPr>
              <a:t>) + are there </a:t>
            </a:r>
            <a:r>
              <a:rPr lang="en-US" b="1" u="sng" dirty="0" smtClean="0">
                <a:solidFill>
                  <a:srgbClr val="FF0000"/>
                </a:solidFill>
              </a:rPr>
              <a:t>+…?</a:t>
            </a:r>
          </a:p>
          <a:p>
            <a:pPr>
              <a:buFontTx/>
              <a:buChar char="♥"/>
            </a:pPr>
            <a:endParaRPr lang="en-US" sz="1400" b="1" u="sng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u="sng" dirty="0" smtClean="0"/>
              <a:t>How </a:t>
            </a:r>
            <a:r>
              <a:rPr lang="en-US" u="sng" dirty="0"/>
              <a:t>many brothers and sisters </a:t>
            </a:r>
            <a:r>
              <a:rPr lang="en-US" dirty="0"/>
              <a:t>are there in your house?</a:t>
            </a:r>
          </a:p>
          <a:p>
            <a:pPr>
              <a:buFont typeface="Wingdings" pitchFamily="2" charset="2"/>
              <a:buChar char="§"/>
            </a:pPr>
            <a:r>
              <a:rPr lang="en-US" u="sng" dirty="0" smtClean="0"/>
              <a:t>How </a:t>
            </a:r>
            <a:r>
              <a:rPr lang="en-US" u="sng" dirty="0"/>
              <a:t>many oranges </a:t>
            </a:r>
            <a:r>
              <a:rPr lang="en-US" dirty="0"/>
              <a:t>are there in your lunchbox?</a:t>
            </a:r>
          </a:p>
          <a:p>
            <a:pPr>
              <a:buFont typeface="Wingdings" pitchFamily="2" charset="2"/>
              <a:buChar char="§"/>
            </a:pPr>
            <a:r>
              <a:rPr lang="en-US" u="sng" dirty="0" smtClean="0"/>
              <a:t>How </a:t>
            </a:r>
            <a:r>
              <a:rPr lang="en-US" u="sng" dirty="0"/>
              <a:t>many </a:t>
            </a:r>
            <a:r>
              <a:rPr lang="en-US" u="sng" dirty="0" smtClean="0"/>
              <a:t>fish / fishes </a:t>
            </a:r>
            <a:r>
              <a:rPr lang="en-US" dirty="0"/>
              <a:t>are there in the fish tank?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516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685800"/>
            <a:ext cx="8084972" cy="5562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dirty="0" smtClean="0">
                <a:solidFill>
                  <a:srgbClr val="FF0000"/>
                </a:solidFill>
                <a:latin typeface="Arial"/>
                <a:cs typeface="Arial"/>
              </a:rPr>
              <a:t>♫♫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sz="2800" dirty="0" err="1" smtClean="0"/>
              <a:t>Hầu</a:t>
            </a:r>
            <a:r>
              <a:rPr lang="en-US" sz="2800" dirty="0" smtClean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</a:rPr>
              <a:t>There is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</a:rPr>
              <a:t>There are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ở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rút</a:t>
            </a:r>
            <a:r>
              <a:rPr lang="en-US" sz="2800" dirty="0"/>
              <a:t> </a:t>
            </a:r>
            <a:r>
              <a:rPr lang="en-US" sz="2800" dirty="0" err="1"/>
              <a:t>gọn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câu</a:t>
            </a:r>
            <a:r>
              <a:rPr lang="en-US" sz="2800" dirty="0"/>
              <a:t> </a:t>
            </a:r>
            <a:r>
              <a:rPr lang="en-US" sz="2800" dirty="0" err="1"/>
              <a:t>trở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ngắn</a:t>
            </a:r>
            <a:r>
              <a:rPr lang="en-US" sz="2800" dirty="0"/>
              <a:t> </a:t>
            </a:r>
            <a:r>
              <a:rPr lang="en-US" sz="2800" dirty="0" err="1"/>
              <a:t>gọn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câu</a:t>
            </a:r>
            <a:r>
              <a:rPr lang="en-US" sz="2800" dirty="0"/>
              <a:t> </a:t>
            </a:r>
            <a:r>
              <a:rPr lang="en-US" sz="2800" dirty="0" err="1"/>
              <a:t>nói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nhanh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mượt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tắc</a:t>
            </a:r>
            <a:r>
              <a:rPr lang="en-US" sz="2800" dirty="0"/>
              <a:t> </a:t>
            </a:r>
            <a:r>
              <a:rPr lang="en-US" sz="2800" dirty="0" err="1"/>
              <a:t>rút</a:t>
            </a:r>
            <a:r>
              <a:rPr lang="en-US" sz="2800" dirty="0"/>
              <a:t> </a:t>
            </a:r>
            <a:r>
              <a:rPr lang="en-US" sz="2800" dirty="0" err="1"/>
              <a:t>gọn</a:t>
            </a:r>
            <a:r>
              <a:rPr lang="en-US" sz="2800" dirty="0"/>
              <a:t> </a:t>
            </a:r>
            <a:r>
              <a:rPr lang="en-US" sz="2800" dirty="0" err="1"/>
              <a:t>vô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giản</a:t>
            </a:r>
            <a:r>
              <a:rPr lang="en-US" sz="2800" dirty="0" smtClean="0"/>
              <a:t>:</a:t>
            </a:r>
          </a:p>
          <a:p>
            <a:pPr marL="82296" indent="0">
              <a:buNone/>
            </a:pPr>
            <a:endParaRPr lang="en-US" sz="1200" dirty="0"/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There </a:t>
            </a:r>
            <a:r>
              <a:rPr lang="en-US" dirty="0"/>
              <a:t>is = There’s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There </a:t>
            </a:r>
            <a:r>
              <a:rPr lang="en-US" dirty="0"/>
              <a:t>are = There’re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There </a:t>
            </a:r>
            <a:r>
              <a:rPr lang="en-US" dirty="0"/>
              <a:t>is not = There’s not = There isn’t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There </a:t>
            </a:r>
            <a:r>
              <a:rPr lang="en-US" dirty="0"/>
              <a:t>are not = There’re not = There aren’t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872984" cy="4873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vi-VN" sz="3600" b="1" dirty="0" smtClean="0">
                <a:solidFill>
                  <a:srgbClr val="FF0000"/>
                </a:solidFill>
              </a:rPr>
              <a:t>I</a:t>
            </a:r>
            <a:r>
              <a:rPr lang="en-US" sz="3600" b="1" dirty="0">
                <a:solidFill>
                  <a:srgbClr val="FF0000"/>
                </a:solidFill>
              </a:rPr>
              <a:t>V</a:t>
            </a:r>
            <a:r>
              <a:rPr lang="vi-VN" sz="3600" b="1" dirty="0" smtClean="0">
                <a:solidFill>
                  <a:srgbClr val="FF0000"/>
                </a:solidFill>
              </a:rPr>
              <a:t>. </a:t>
            </a:r>
            <a:r>
              <a:rPr lang="vi-VN" sz="3600" b="1" dirty="0">
                <a:solidFill>
                  <a:srgbClr val="FF0000"/>
                </a:solidFill>
                <a:latin typeface="Tahoma (BODY)"/>
              </a:rPr>
              <a:t>Thể</a:t>
            </a:r>
            <a:r>
              <a:rPr lang="en-US" sz="3600" b="1" dirty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rút</a:t>
            </a:r>
            <a:r>
              <a:rPr lang="en-US" sz="36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gọn</a:t>
            </a:r>
            <a:r>
              <a:rPr lang="en-US" b="1" dirty="0">
                <a:solidFill>
                  <a:srgbClr val="FF0000"/>
                </a:solidFill>
                <a:latin typeface="Tahoma (BODY)"/>
              </a:rPr>
              <a:t/>
            </a:r>
            <a:br>
              <a:rPr lang="en-US" b="1" dirty="0">
                <a:solidFill>
                  <a:srgbClr val="FF0000"/>
                </a:solidFill>
                <a:latin typeface="Tahoma (BODY)"/>
              </a:rPr>
            </a:br>
            <a:r>
              <a:rPr lang="en-US" b="1" dirty="0" smtClean="0">
                <a:solidFill>
                  <a:srgbClr val="FF0000"/>
                </a:solidFill>
                <a:latin typeface="Tahoma (BODY)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ahoma (BODY)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831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447800"/>
            <a:ext cx="8084972" cy="46482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3600" dirty="0" err="1"/>
              <a:t>Một</a:t>
            </a:r>
            <a:r>
              <a:rPr lang="en-US" sz="3600" dirty="0"/>
              <a:t> </a:t>
            </a:r>
            <a:r>
              <a:rPr lang="en-US" sz="3600" dirty="0" err="1"/>
              <a:t>cách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dirty="0" err="1"/>
              <a:t>khá</a:t>
            </a:r>
            <a:r>
              <a:rPr lang="en-US" sz="3600" dirty="0"/>
              <a:t> </a:t>
            </a:r>
            <a:r>
              <a:rPr lang="en-US" sz="3600" dirty="0" err="1"/>
              <a:t>đặc</a:t>
            </a:r>
            <a:r>
              <a:rPr lang="en-US" sz="3600" dirty="0"/>
              <a:t> </a:t>
            </a:r>
            <a:r>
              <a:rPr lang="en-US" sz="3600" dirty="0" err="1"/>
              <a:t>biệt</a:t>
            </a:r>
            <a:r>
              <a:rPr lang="en-US" sz="3600" dirty="0"/>
              <a:t> </a:t>
            </a:r>
            <a:r>
              <a:rPr lang="en-US" sz="3600" dirty="0" err="1"/>
              <a:t>của</a:t>
            </a:r>
            <a:r>
              <a:rPr lang="en-US" sz="3600" dirty="0"/>
              <a:t> </a:t>
            </a:r>
            <a:r>
              <a:rPr lang="en-US" sz="3600" dirty="0" err="1"/>
              <a:t>hai</a:t>
            </a:r>
            <a:r>
              <a:rPr lang="en-US" sz="3600" dirty="0"/>
              <a:t> </a:t>
            </a:r>
            <a:r>
              <a:rPr lang="en-US" sz="3600" dirty="0" err="1"/>
              <a:t>cấu</a:t>
            </a:r>
            <a:r>
              <a:rPr lang="en-US" sz="3600" dirty="0"/>
              <a:t> </a:t>
            </a:r>
            <a:r>
              <a:rPr lang="en-US" sz="3600" dirty="0" err="1"/>
              <a:t>trúc</a:t>
            </a:r>
            <a:r>
              <a:rPr lang="en-US" sz="3600" dirty="0"/>
              <a:t> </a:t>
            </a:r>
            <a:r>
              <a:rPr lang="en-US" sz="3600" dirty="0" err="1"/>
              <a:t>này</a:t>
            </a:r>
            <a:r>
              <a:rPr lang="en-US" sz="3600" dirty="0"/>
              <a:t> </a:t>
            </a:r>
            <a:r>
              <a:rPr lang="en-US" sz="3600" dirty="0" err="1"/>
              <a:t>chính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liệt</a:t>
            </a:r>
            <a:r>
              <a:rPr lang="en-US" sz="3600" dirty="0"/>
              <a:t> </a:t>
            </a:r>
            <a:r>
              <a:rPr lang="en-US" sz="3600" dirty="0" err="1"/>
              <a:t>kê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 </a:t>
            </a:r>
            <a:r>
              <a:rPr lang="en-US" sz="3600" dirty="0" err="1"/>
              <a:t>danh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. </a:t>
            </a:r>
            <a:r>
              <a:rPr lang="en-US" sz="3600" dirty="0" err="1"/>
              <a:t>Các</a:t>
            </a:r>
            <a:r>
              <a:rPr lang="en-US" sz="3600" dirty="0"/>
              <a:t> </a:t>
            </a:r>
            <a:r>
              <a:rPr lang="en-US" sz="3600" dirty="0" err="1"/>
              <a:t>danh</a:t>
            </a:r>
            <a:r>
              <a:rPr lang="en-US" sz="3600" dirty="0"/>
              <a:t> </a:t>
            </a:r>
            <a:r>
              <a:rPr lang="en-US" sz="3600" dirty="0" err="1"/>
              <a:t>từ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 </a:t>
            </a:r>
            <a:r>
              <a:rPr lang="en-US" sz="3600" dirty="0" err="1"/>
              <a:t>liệt</a:t>
            </a:r>
            <a:r>
              <a:rPr lang="en-US" sz="3600" dirty="0"/>
              <a:t> </a:t>
            </a:r>
            <a:r>
              <a:rPr lang="en-US" sz="3600" dirty="0" err="1"/>
              <a:t>kê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thể</a:t>
            </a:r>
            <a:r>
              <a:rPr lang="en-US" sz="3600" dirty="0"/>
              <a:t> </a:t>
            </a:r>
            <a:r>
              <a:rPr lang="en-US" sz="3600" dirty="0" err="1"/>
              <a:t>vừa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ít</a:t>
            </a:r>
            <a:r>
              <a:rPr lang="en-US" sz="3600" dirty="0"/>
              <a:t>, </a:t>
            </a:r>
            <a:r>
              <a:rPr lang="en-US" sz="3600" dirty="0" err="1"/>
              <a:t>vừa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số</a:t>
            </a:r>
            <a:r>
              <a:rPr lang="en-US" sz="3600" dirty="0"/>
              <a:t> </a:t>
            </a:r>
            <a:r>
              <a:rPr lang="en-US" sz="3600" dirty="0" err="1"/>
              <a:t>nhiều</a:t>
            </a:r>
            <a:r>
              <a:rPr lang="en-US" sz="3600" dirty="0"/>
              <a:t>, </a:t>
            </a:r>
            <a:r>
              <a:rPr lang="en-US" sz="3600" dirty="0" err="1"/>
              <a:t>vừa</a:t>
            </a:r>
            <a:r>
              <a:rPr lang="en-US" sz="3600" dirty="0"/>
              <a:t> </a:t>
            </a:r>
            <a:r>
              <a:rPr lang="en-US" sz="3600" dirty="0" err="1"/>
              <a:t>đếm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, </a:t>
            </a:r>
            <a:r>
              <a:rPr lang="en-US" sz="3600" dirty="0" err="1"/>
              <a:t>vừa</a:t>
            </a:r>
            <a:r>
              <a:rPr lang="en-US" sz="3600" dirty="0"/>
              <a:t> </a:t>
            </a:r>
            <a:r>
              <a:rPr lang="en-US" sz="3600" dirty="0" err="1"/>
              <a:t>có</a:t>
            </a:r>
            <a:r>
              <a:rPr lang="en-US" sz="3600" dirty="0"/>
              <a:t> </a:t>
            </a:r>
            <a:r>
              <a:rPr lang="en-US" sz="3600" dirty="0" err="1"/>
              <a:t>không</a:t>
            </a:r>
            <a:r>
              <a:rPr lang="en-US" sz="3600" dirty="0"/>
              <a:t> </a:t>
            </a:r>
            <a:r>
              <a:rPr lang="en-US" sz="3600" dirty="0" err="1"/>
              <a:t>đếm</a:t>
            </a:r>
            <a:r>
              <a:rPr lang="en-US" sz="3600" dirty="0"/>
              <a:t> </a:t>
            </a:r>
            <a:r>
              <a:rPr lang="en-US" sz="3600" dirty="0" err="1"/>
              <a:t>được</a:t>
            </a:r>
            <a:r>
              <a:rPr lang="en-US" sz="3600" dirty="0"/>
              <a:t>. </a:t>
            </a:r>
            <a:r>
              <a:rPr lang="en-US" sz="3600" dirty="0" err="1"/>
              <a:t>Vậy</a:t>
            </a:r>
            <a:r>
              <a:rPr lang="en-US" sz="3600" dirty="0"/>
              <a:t> </a:t>
            </a:r>
            <a:r>
              <a:rPr lang="en-US" sz="3600" dirty="0" err="1"/>
              <a:t>phải</a:t>
            </a:r>
            <a:r>
              <a:rPr lang="en-US" sz="3600" dirty="0"/>
              <a:t> </a:t>
            </a:r>
            <a:r>
              <a:rPr lang="en-US" sz="3600" dirty="0" err="1"/>
              <a:t>dùng</a:t>
            </a:r>
            <a:r>
              <a:rPr lang="en-US" sz="3600" dirty="0"/>
              <a:t> </a:t>
            </a:r>
            <a:r>
              <a:rPr lang="en-US" sz="3600" b="1" dirty="0">
                <a:solidFill>
                  <a:srgbClr val="FF0000"/>
                </a:solidFill>
              </a:rPr>
              <a:t>There is</a:t>
            </a:r>
            <a:r>
              <a:rPr lang="en-US" sz="3600" dirty="0"/>
              <a:t> hay </a:t>
            </a:r>
            <a:r>
              <a:rPr lang="en-US" sz="3600" b="1" dirty="0">
                <a:solidFill>
                  <a:srgbClr val="FF0000"/>
                </a:solidFill>
              </a:rPr>
              <a:t>There are</a:t>
            </a:r>
            <a:r>
              <a:rPr lang="en-US" sz="3600" dirty="0"/>
              <a:t> </a:t>
            </a:r>
            <a:r>
              <a:rPr lang="en-US" sz="3600" dirty="0" err="1"/>
              <a:t>đây</a:t>
            </a:r>
            <a:r>
              <a:rPr lang="en-US" sz="3600" dirty="0"/>
              <a:t>? </a:t>
            </a:r>
            <a:r>
              <a:rPr lang="en-US" sz="3600" dirty="0" err="1"/>
              <a:t>Vô</a:t>
            </a:r>
            <a:r>
              <a:rPr lang="en-US" sz="3600" dirty="0"/>
              <a:t> </a:t>
            </a:r>
            <a:r>
              <a:rPr lang="en-US" sz="3600" dirty="0" err="1"/>
              <a:t>cùng</a:t>
            </a:r>
            <a:r>
              <a:rPr lang="en-US" sz="3600" dirty="0"/>
              <a:t> </a:t>
            </a:r>
            <a:r>
              <a:rPr lang="en-US" sz="3600" dirty="0" err="1"/>
              <a:t>đơn</a:t>
            </a:r>
            <a:r>
              <a:rPr lang="en-US" sz="3600" dirty="0"/>
              <a:t> </a:t>
            </a:r>
            <a:r>
              <a:rPr lang="en-US" sz="3600" dirty="0" err="1"/>
              <a:t>giản</a:t>
            </a:r>
            <a:r>
              <a:rPr lang="en-US" sz="3600" dirty="0"/>
              <a:t> </a:t>
            </a:r>
            <a:r>
              <a:rPr lang="en-US" sz="3600" dirty="0" err="1"/>
              <a:t>luôn</a:t>
            </a:r>
            <a:r>
              <a:rPr lang="en-US" sz="3600" dirty="0"/>
              <a:t> </a:t>
            </a:r>
            <a:r>
              <a:rPr lang="en-US" sz="3600" dirty="0" err="1"/>
              <a:t>nhé</a:t>
            </a:r>
            <a:r>
              <a:rPr lang="en-US" sz="3600" dirty="0"/>
              <a:t>, </a:t>
            </a:r>
            <a:r>
              <a:rPr lang="en-US" sz="3600" dirty="0" err="1"/>
              <a:t>quy</a:t>
            </a:r>
            <a:r>
              <a:rPr lang="en-US" sz="3600" dirty="0"/>
              <a:t> </a:t>
            </a:r>
            <a:r>
              <a:rPr lang="en-US" sz="3600" dirty="0" err="1"/>
              <a:t>luật</a:t>
            </a:r>
            <a:r>
              <a:rPr lang="en-US" sz="3600" dirty="0"/>
              <a:t> </a:t>
            </a:r>
            <a:r>
              <a:rPr lang="en-US" sz="3600" dirty="0" err="1"/>
              <a:t>chính</a:t>
            </a:r>
            <a:r>
              <a:rPr lang="en-US" sz="3600" dirty="0"/>
              <a:t> </a:t>
            </a:r>
            <a:r>
              <a:rPr lang="en-US" sz="3600" dirty="0" err="1"/>
              <a:t>là</a:t>
            </a:r>
            <a:r>
              <a:rPr lang="en-US" sz="3600" dirty="0"/>
              <a:t> </a:t>
            </a:r>
            <a:r>
              <a:rPr lang="en-US" sz="3600" dirty="0" err="1"/>
              <a:t>thế</a:t>
            </a:r>
            <a:r>
              <a:rPr lang="en-US" sz="3600" dirty="0"/>
              <a:t> </a:t>
            </a:r>
            <a:r>
              <a:rPr lang="en-US" sz="3600" dirty="0" err="1"/>
              <a:t>này</a:t>
            </a:r>
            <a:r>
              <a:rPr lang="en-US" dirty="0"/>
              <a:t>: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872984" cy="12954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V</a:t>
            </a:r>
            <a:r>
              <a:rPr lang="vi-VN" sz="3600" b="1" dirty="0" smtClean="0">
                <a:solidFill>
                  <a:srgbClr val="FF0000"/>
                </a:solidFill>
              </a:rPr>
              <a:t>. </a:t>
            </a: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Cách</a:t>
            </a:r>
            <a:r>
              <a:rPr lang="en-US" sz="36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dùng</a:t>
            </a:r>
            <a:r>
              <a:rPr lang="en-US" sz="36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đặc</a:t>
            </a:r>
            <a:r>
              <a:rPr lang="en-US" sz="36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biệt</a:t>
            </a:r>
            <a:r>
              <a:rPr lang="en-US" sz="36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ahoma (BODY)"/>
              </a:rPr>
              <a:t>của</a:t>
            </a:r>
            <a:r>
              <a:rPr lang="en-US" sz="3600" b="1" dirty="0" smtClean="0">
                <a:solidFill>
                  <a:srgbClr val="FF0000"/>
                </a:solidFill>
                <a:latin typeface="Tahoma (BODY)"/>
              </a:rPr>
              <a:t> There is / There are</a:t>
            </a:r>
            <a:r>
              <a:rPr lang="en-US" b="1" dirty="0" smtClean="0">
                <a:solidFill>
                  <a:srgbClr val="FF0000"/>
                </a:solidFill>
                <a:latin typeface="Tahoma (BODY)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ahoma (BODY)"/>
              </a:rPr>
            </a:br>
            <a:r>
              <a:rPr lang="en-US" b="1" dirty="0" smtClean="0">
                <a:solidFill>
                  <a:srgbClr val="FF0000"/>
                </a:solidFill>
                <a:latin typeface="Tahoma (BODY)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ahoma (BODY)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869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14400"/>
            <a:ext cx="8451669" cy="5867400"/>
          </a:xfrm>
        </p:spPr>
        <p:txBody>
          <a:bodyPr>
            <a:normAutofit fontScale="77500" lnSpcReduction="20000"/>
          </a:bodyPr>
          <a:lstStyle/>
          <a:p>
            <a:pPr marL="82296" indent="0">
              <a:buNone/>
            </a:pPr>
            <a:r>
              <a:rPr lang="en-US" b="1" u="sng" dirty="0" smtClean="0">
                <a:solidFill>
                  <a:srgbClr val="FF0000"/>
                </a:solidFill>
                <a:sym typeface="Wingdings"/>
              </a:rPr>
              <a:t>QUY LUẬT 1</a:t>
            </a:r>
            <a:r>
              <a:rPr lang="en-US" b="1" dirty="0" smtClean="0">
                <a:solidFill>
                  <a:srgbClr val="FF0000"/>
                </a:solidFill>
                <a:sym typeface="Wingdings"/>
              </a:rPr>
              <a:t>: </a:t>
            </a:r>
          </a:p>
          <a:p>
            <a:pPr marL="82296" indent="0">
              <a:buNone/>
            </a:pPr>
            <a:r>
              <a:rPr lang="en-US" b="1" dirty="0" smtClean="0">
                <a:solidFill>
                  <a:srgbClr val="FF0000"/>
                </a:solidFill>
                <a:sym typeface="Wingdings"/>
              </a:rPr>
              <a:t> </a:t>
            </a:r>
            <a:r>
              <a:rPr lang="en-US" b="1" dirty="0" err="1" smtClean="0"/>
              <a:t>Nếu</a:t>
            </a:r>
            <a:r>
              <a:rPr lang="en-US" b="1" dirty="0" smtClean="0"/>
              <a:t> </a:t>
            </a:r>
            <a:r>
              <a:rPr lang="en-US" b="1" dirty="0" err="1" smtClean="0"/>
              <a:t>danh</a:t>
            </a:r>
            <a:r>
              <a:rPr lang="en-US" b="1" dirty="0" smtClean="0"/>
              <a:t> </a:t>
            </a:r>
            <a:r>
              <a:rPr lang="en-US" b="1" dirty="0" err="1" smtClean="0"/>
              <a:t>từ</a:t>
            </a:r>
            <a:r>
              <a:rPr lang="en-US" b="1" dirty="0" smtClean="0"/>
              <a:t> </a:t>
            </a:r>
            <a:r>
              <a:rPr lang="en-US" b="1" dirty="0" err="1" smtClean="0"/>
              <a:t>trong</a:t>
            </a:r>
            <a:r>
              <a:rPr lang="en-US" b="1" dirty="0" smtClean="0"/>
              <a:t> </a:t>
            </a:r>
            <a:r>
              <a:rPr lang="en-US" b="1" dirty="0" err="1" smtClean="0"/>
              <a:t>chuỗi</a:t>
            </a:r>
            <a:r>
              <a:rPr lang="en-US" b="1" dirty="0" smtClean="0"/>
              <a:t> </a:t>
            </a:r>
            <a:r>
              <a:rPr lang="en-US" b="1" dirty="0" err="1" smtClean="0"/>
              <a:t>liệt</a:t>
            </a:r>
            <a:r>
              <a:rPr lang="en-US" b="1" dirty="0" smtClean="0"/>
              <a:t> </a:t>
            </a:r>
            <a:r>
              <a:rPr lang="en-US" b="1" dirty="0" err="1" smtClean="0"/>
              <a:t>kê</a:t>
            </a:r>
            <a:r>
              <a:rPr lang="en-US" b="1" dirty="0" smtClean="0"/>
              <a:t> </a:t>
            </a:r>
            <a:r>
              <a:rPr lang="en-US" b="1" dirty="0" err="1" smtClean="0"/>
              <a:t>bắt</a:t>
            </a:r>
            <a:r>
              <a:rPr lang="en-US" b="1" dirty="0" smtClean="0"/>
              <a:t> </a:t>
            </a:r>
            <a:r>
              <a:rPr lang="en-US" b="1" dirty="0" err="1" smtClean="0"/>
              <a:t>đầu</a:t>
            </a:r>
            <a:r>
              <a:rPr lang="en-US" b="1" dirty="0" smtClean="0"/>
              <a:t> </a:t>
            </a:r>
            <a:r>
              <a:rPr lang="en-US" b="1" dirty="0" err="1" smtClean="0"/>
              <a:t>là</a:t>
            </a:r>
            <a:r>
              <a:rPr lang="en-US" b="1" dirty="0" smtClean="0"/>
              <a:t> </a:t>
            </a:r>
            <a:r>
              <a:rPr lang="en-US" b="1" dirty="0" err="1" smtClean="0"/>
              <a:t>danh</a:t>
            </a:r>
            <a:r>
              <a:rPr lang="en-US" b="1" dirty="0" smtClean="0"/>
              <a:t> </a:t>
            </a:r>
            <a:r>
              <a:rPr lang="en-US" b="1" dirty="0" err="1" smtClean="0"/>
              <a:t>từ</a:t>
            </a:r>
            <a:r>
              <a:rPr lang="en-US" b="1" dirty="0" smtClean="0"/>
              <a:t> </a:t>
            </a:r>
            <a:r>
              <a:rPr lang="en-US" b="1" dirty="0" err="1" smtClean="0"/>
              <a:t>số</a:t>
            </a:r>
            <a:r>
              <a:rPr lang="en-US" b="1" dirty="0" smtClean="0"/>
              <a:t> </a:t>
            </a:r>
            <a:r>
              <a:rPr lang="en-US" b="1" dirty="0" err="1" smtClean="0"/>
              <a:t>ít</a:t>
            </a:r>
            <a:r>
              <a:rPr lang="en-US" b="1" dirty="0" smtClean="0"/>
              <a:t> </a:t>
            </a:r>
            <a:r>
              <a:rPr lang="en-US" b="1" dirty="0" err="1" smtClean="0"/>
              <a:t>hoặc</a:t>
            </a:r>
            <a:r>
              <a:rPr lang="en-US" b="1" dirty="0" smtClean="0"/>
              <a:t> </a:t>
            </a:r>
            <a:r>
              <a:rPr lang="en-US" b="1" dirty="0" err="1" smtClean="0"/>
              <a:t>danh</a:t>
            </a:r>
            <a:r>
              <a:rPr lang="en-US" b="1" dirty="0" smtClean="0"/>
              <a:t>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đếm</a:t>
            </a:r>
            <a:r>
              <a:rPr lang="en-US" b="1" dirty="0"/>
              <a:t> </a:t>
            </a:r>
            <a:r>
              <a:rPr lang="en-US" b="1" dirty="0" err="1"/>
              <a:t>được</a:t>
            </a:r>
            <a:r>
              <a:rPr lang="en-US" b="1" dirty="0"/>
              <a:t>, </a:t>
            </a:r>
            <a:r>
              <a:rPr lang="en-US" b="1" dirty="0" err="1"/>
              <a:t>chúng</a:t>
            </a:r>
            <a:r>
              <a:rPr lang="en-US" b="1" dirty="0"/>
              <a:t> ta </a:t>
            </a:r>
            <a:r>
              <a:rPr lang="en-US" b="1" dirty="0" err="1"/>
              <a:t>dùng</a:t>
            </a:r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</a:rPr>
              <a:t>There is</a:t>
            </a:r>
            <a:r>
              <a:rPr lang="en-US" b="1" dirty="0"/>
              <a:t>:</a:t>
            </a:r>
          </a:p>
          <a:p>
            <a:pPr>
              <a:buFont typeface="Wingdings" pitchFamily="2" charset="2"/>
              <a:buChar char="q"/>
            </a:pPr>
            <a:r>
              <a:rPr lang="en-US" sz="4100" dirty="0" smtClean="0"/>
              <a:t>There’s </a:t>
            </a:r>
            <a:r>
              <a:rPr lang="en-US" sz="4100" b="1" dirty="0"/>
              <a:t>a book</a:t>
            </a:r>
            <a:r>
              <a:rPr lang="en-US" sz="4100" dirty="0"/>
              <a:t>, a pen, three rulers and a bottle of water on the table. (</a:t>
            </a:r>
            <a:r>
              <a:rPr lang="en-US" sz="4100" dirty="0" err="1"/>
              <a:t>Bởi</a:t>
            </a:r>
            <a:r>
              <a:rPr lang="en-US" sz="4100" dirty="0"/>
              <a:t> </a:t>
            </a:r>
            <a:r>
              <a:rPr lang="en-US" sz="4100" dirty="0" err="1"/>
              <a:t>vì</a:t>
            </a:r>
            <a:r>
              <a:rPr lang="en-US" sz="4100" dirty="0"/>
              <a:t> </a:t>
            </a:r>
            <a:r>
              <a:rPr lang="en-US" sz="4100" b="1" dirty="0"/>
              <a:t>a book</a:t>
            </a:r>
            <a:r>
              <a:rPr lang="en-US" sz="4100" dirty="0"/>
              <a:t> </a:t>
            </a:r>
            <a:r>
              <a:rPr lang="en-US" sz="4100" dirty="0" err="1"/>
              <a:t>là</a:t>
            </a:r>
            <a:r>
              <a:rPr lang="en-US" sz="4100" dirty="0"/>
              <a:t> </a:t>
            </a:r>
            <a:r>
              <a:rPr lang="en-US" sz="4100" dirty="0" err="1"/>
              <a:t>danh</a:t>
            </a:r>
            <a:r>
              <a:rPr lang="en-US" sz="4100" dirty="0"/>
              <a:t> </a:t>
            </a:r>
            <a:r>
              <a:rPr lang="en-US" sz="4100" dirty="0" err="1"/>
              <a:t>từ</a:t>
            </a:r>
            <a:r>
              <a:rPr lang="en-US" sz="4100" dirty="0"/>
              <a:t> </a:t>
            </a:r>
            <a:r>
              <a:rPr lang="en-US" sz="4100" dirty="0" err="1"/>
              <a:t>số</a:t>
            </a:r>
            <a:r>
              <a:rPr lang="en-US" sz="4100" dirty="0"/>
              <a:t> </a:t>
            </a:r>
            <a:r>
              <a:rPr lang="en-US" sz="4100" dirty="0" err="1"/>
              <a:t>ít</a:t>
            </a:r>
            <a:r>
              <a:rPr lang="en-US" sz="4100" dirty="0"/>
              <a:t> </a:t>
            </a:r>
            <a:r>
              <a:rPr lang="en-US" sz="4100" dirty="0" err="1"/>
              <a:t>nên</a:t>
            </a:r>
            <a:r>
              <a:rPr lang="en-US" sz="4100" dirty="0"/>
              <a:t> ta </a:t>
            </a:r>
            <a:r>
              <a:rPr lang="en-US" sz="4100" dirty="0" err="1"/>
              <a:t>dùng</a:t>
            </a:r>
            <a:r>
              <a:rPr lang="en-US" sz="4100" dirty="0"/>
              <a:t> </a:t>
            </a:r>
            <a:r>
              <a:rPr lang="en-US" sz="4100" b="1" dirty="0"/>
              <a:t>There is</a:t>
            </a:r>
            <a:r>
              <a:rPr lang="en-US" sz="4100" dirty="0"/>
              <a:t> </a:t>
            </a:r>
            <a:r>
              <a:rPr lang="en-US" sz="4100" dirty="0" err="1"/>
              <a:t>và</a:t>
            </a:r>
            <a:r>
              <a:rPr lang="en-US" sz="4100" dirty="0"/>
              <a:t> </a:t>
            </a:r>
            <a:r>
              <a:rPr lang="en-US" sz="4100" dirty="0" err="1"/>
              <a:t>không</a:t>
            </a:r>
            <a:r>
              <a:rPr lang="en-US" sz="4100" dirty="0"/>
              <a:t> </a:t>
            </a:r>
            <a:r>
              <a:rPr lang="en-US" sz="4100" dirty="0" err="1"/>
              <a:t>quan</a:t>
            </a:r>
            <a:r>
              <a:rPr lang="en-US" sz="4100" dirty="0"/>
              <a:t> </a:t>
            </a:r>
            <a:r>
              <a:rPr lang="en-US" sz="4100" dirty="0" err="1"/>
              <a:t>tâm</a:t>
            </a:r>
            <a:r>
              <a:rPr lang="en-US" sz="4100" dirty="0"/>
              <a:t> </a:t>
            </a:r>
            <a:r>
              <a:rPr lang="en-US" sz="4100" dirty="0" err="1"/>
              <a:t>các</a:t>
            </a:r>
            <a:r>
              <a:rPr lang="en-US" sz="4100" dirty="0"/>
              <a:t> </a:t>
            </a:r>
            <a:r>
              <a:rPr lang="en-US" sz="4100" dirty="0" err="1"/>
              <a:t>danh</a:t>
            </a:r>
            <a:r>
              <a:rPr lang="en-US" sz="4100" dirty="0"/>
              <a:t> </a:t>
            </a:r>
            <a:r>
              <a:rPr lang="en-US" sz="4100" dirty="0" err="1"/>
              <a:t>từ</a:t>
            </a:r>
            <a:r>
              <a:rPr lang="en-US" sz="4100" dirty="0"/>
              <a:t> </a:t>
            </a:r>
            <a:r>
              <a:rPr lang="en-US" sz="4100" dirty="0" err="1"/>
              <a:t>được</a:t>
            </a:r>
            <a:r>
              <a:rPr lang="en-US" sz="4100" dirty="0"/>
              <a:t> </a:t>
            </a:r>
            <a:r>
              <a:rPr lang="en-US" sz="4100" dirty="0" err="1"/>
              <a:t>liệt</a:t>
            </a:r>
            <a:r>
              <a:rPr lang="en-US" sz="4100" dirty="0"/>
              <a:t> </a:t>
            </a:r>
            <a:r>
              <a:rPr lang="en-US" sz="4100" dirty="0" err="1"/>
              <a:t>kê</a:t>
            </a:r>
            <a:r>
              <a:rPr lang="en-US" sz="4100" dirty="0"/>
              <a:t> </a:t>
            </a:r>
            <a:r>
              <a:rPr lang="en-US" sz="4100" dirty="0" err="1"/>
              <a:t>phía</a:t>
            </a:r>
            <a:r>
              <a:rPr lang="en-US" sz="4100" dirty="0"/>
              <a:t> </a:t>
            </a:r>
            <a:r>
              <a:rPr lang="en-US" sz="4100" dirty="0" err="1"/>
              <a:t>sau</a:t>
            </a:r>
            <a:r>
              <a:rPr lang="en-US" sz="4100" dirty="0"/>
              <a:t>.)</a:t>
            </a:r>
          </a:p>
          <a:p>
            <a:pPr>
              <a:buFont typeface="Wingdings" pitchFamily="2" charset="2"/>
              <a:buChar char="q"/>
            </a:pPr>
            <a:r>
              <a:rPr lang="en-US" sz="4100" dirty="0" smtClean="0"/>
              <a:t>There’s </a:t>
            </a:r>
            <a:r>
              <a:rPr lang="en-US" sz="4100" b="1" dirty="0"/>
              <a:t>milk</a:t>
            </a:r>
            <a:r>
              <a:rPr lang="en-US" sz="4100" dirty="0"/>
              <a:t>, a banana, cheese and tomatoes in the fridge. (</a:t>
            </a:r>
            <a:r>
              <a:rPr lang="en-US" sz="4100" dirty="0" err="1"/>
              <a:t>Bởi</a:t>
            </a:r>
            <a:r>
              <a:rPr lang="en-US" sz="4100" dirty="0"/>
              <a:t> </a:t>
            </a:r>
            <a:r>
              <a:rPr lang="en-US" sz="4100" dirty="0" err="1"/>
              <a:t>vì</a:t>
            </a:r>
            <a:r>
              <a:rPr lang="en-US" sz="4100" dirty="0"/>
              <a:t> </a:t>
            </a:r>
            <a:r>
              <a:rPr lang="en-US" sz="4100" b="1" dirty="0"/>
              <a:t>milk</a:t>
            </a:r>
            <a:r>
              <a:rPr lang="en-US" sz="4100" dirty="0"/>
              <a:t> </a:t>
            </a:r>
            <a:r>
              <a:rPr lang="en-US" sz="4100" dirty="0" err="1"/>
              <a:t>là</a:t>
            </a:r>
            <a:r>
              <a:rPr lang="en-US" sz="4100" dirty="0"/>
              <a:t> </a:t>
            </a:r>
            <a:r>
              <a:rPr lang="en-US" sz="4100" dirty="0" err="1"/>
              <a:t>danh</a:t>
            </a:r>
            <a:r>
              <a:rPr lang="en-US" sz="4100" dirty="0"/>
              <a:t> </a:t>
            </a:r>
            <a:r>
              <a:rPr lang="en-US" sz="4100" dirty="0" err="1"/>
              <a:t>từ</a:t>
            </a:r>
            <a:r>
              <a:rPr lang="en-US" sz="4100" dirty="0"/>
              <a:t> </a:t>
            </a:r>
            <a:r>
              <a:rPr lang="en-US" sz="4100" dirty="0" err="1"/>
              <a:t>không</a:t>
            </a:r>
            <a:r>
              <a:rPr lang="en-US" sz="4100" dirty="0"/>
              <a:t> </a:t>
            </a:r>
            <a:r>
              <a:rPr lang="en-US" sz="4100" dirty="0" err="1"/>
              <a:t>đếm</a:t>
            </a:r>
            <a:r>
              <a:rPr lang="en-US" sz="4100" dirty="0"/>
              <a:t> </a:t>
            </a:r>
            <a:r>
              <a:rPr lang="en-US" sz="4100" dirty="0" err="1"/>
              <a:t>được</a:t>
            </a:r>
            <a:r>
              <a:rPr lang="en-US" sz="4100" dirty="0"/>
              <a:t> </a:t>
            </a:r>
            <a:r>
              <a:rPr lang="en-US" sz="4100" dirty="0" err="1"/>
              <a:t>nên</a:t>
            </a:r>
            <a:r>
              <a:rPr lang="en-US" sz="4100" dirty="0"/>
              <a:t> ta </a:t>
            </a:r>
            <a:r>
              <a:rPr lang="en-US" sz="4100" dirty="0" err="1"/>
              <a:t>dùng</a:t>
            </a:r>
            <a:r>
              <a:rPr lang="en-US" sz="4100" dirty="0"/>
              <a:t> </a:t>
            </a:r>
            <a:r>
              <a:rPr lang="en-US" sz="4100" b="1" dirty="0"/>
              <a:t>There is </a:t>
            </a:r>
            <a:r>
              <a:rPr lang="en-US" sz="4100" dirty="0" err="1"/>
              <a:t>không</a:t>
            </a:r>
            <a:r>
              <a:rPr lang="en-US" sz="4100" dirty="0"/>
              <a:t> </a:t>
            </a:r>
            <a:r>
              <a:rPr lang="en-US" sz="4100" dirty="0" err="1"/>
              <a:t>quan</a:t>
            </a:r>
            <a:r>
              <a:rPr lang="en-US" sz="4100" dirty="0"/>
              <a:t> </a:t>
            </a:r>
            <a:r>
              <a:rPr lang="en-US" sz="4100" dirty="0" err="1"/>
              <a:t>tâm</a:t>
            </a:r>
            <a:r>
              <a:rPr lang="en-US" sz="4100" dirty="0"/>
              <a:t> </a:t>
            </a:r>
            <a:r>
              <a:rPr lang="en-US" sz="4100" dirty="0" err="1"/>
              <a:t>các</a:t>
            </a:r>
            <a:r>
              <a:rPr lang="en-US" sz="4100" dirty="0"/>
              <a:t> </a:t>
            </a:r>
            <a:r>
              <a:rPr lang="en-US" sz="4100" dirty="0" err="1"/>
              <a:t>danh</a:t>
            </a:r>
            <a:r>
              <a:rPr lang="en-US" sz="4100" dirty="0"/>
              <a:t> </a:t>
            </a:r>
            <a:r>
              <a:rPr lang="en-US" sz="4100" dirty="0" err="1"/>
              <a:t>từ</a:t>
            </a:r>
            <a:r>
              <a:rPr lang="en-US" sz="4100" dirty="0"/>
              <a:t> </a:t>
            </a:r>
            <a:r>
              <a:rPr lang="en-US" sz="4100" dirty="0" err="1"/>
              <a:t>được</a:t>
            </a:r>
            <a:r>
              <a:rPr lang="en-US" sz="4100" dirty="0"/>
              <a:t> </a:t>
            </a:r>
            <a:r>
              <a:rPr lang="en-US" sz="4100" dirty="0" err="1"/>
              <a:t>liệt</a:t>
            </a:r>
            <a:r>
              <a:rPr lang="en-US" sz="4100" dirty="0"/>
              <a:t> </a:t>
            </a:r>
            <a:r>
              <a:rPr lang="en-US" sz="4100" dirty="0" err="1"/>
              <a:t>kê</a:t>
            </a:r>
            <a:r>
              <a:rPr lang="en-US" sz="4100" dirty="0"/>
              <a:t> </a:t>
            </a:r>
            <a:r>
              <a:rPr lang="en-US" sz="4100" dirty="0" err="1"/>
              <a:t>phía</a:t>
            </a:r>
            <a:r>
              <a:rPr lang="en-US" sz="4100" dirty="0"/>
              <a:t> </a:t>
            </a:r>
            <a:r>
              <a:rPr lang="en-US" sz="4100" dirty="0" err="1"/>
              <a:t>sau</a:t>
            </a:r>
            <a:r>
              <a:rPr lang="en-US" sz="4100" dirty="0"/>
              <a:t>.)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3000" y="76200"/>
            <a:ext cx="7872984" cy="7921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sz="3100" b="1" dirty="0" smtClean="0">
                <a:solidFill>
                  <a:srgbClr val="FF0000"/>
                </a:solidFill>
              </a:rPr>
              <a:t>V</a:t>
            </a:r>
            <a:r>
              <a:rPr lang="vi-VN" sz="3100" b="1" dirty="0" smtClean="0">
                <a:solidFill>
                  <a:srgbClr val="FF0000"/>
                </a:solidFill>
              </a:rPr>
              <a:t>. </a:t>
            </a:r>
            <a:r>
              <a:rPr lang="en-US" sz="3100" b="1" dirty="0" err="1" smtClean="0">
                <a:solidFill>
                  <a:srgbClr val="FF0000"/>
                </a:solidFill>
                <a:latin typeface="Tahoma (BODY)"/>
              </a:rPr>
              <a:t>Cách</a:t>
            </a:r>
            <a:r>
              <a:rPr lang="en-US" sz="31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  <a:latin typeface="Tahoma (BODY)"/>
              </a:rPr>
              <a:t>dùng</a:t>
            </a:r>
            <a:r>
              <a:rPr lang="en-US" sz="31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  <a:latin typeface="Tahoma (BODY)"/>
              </a:rPr>
              <a:t>đặc</a:t>
            </a:r>
            <a:r>
              <a:rPr lang="en-US" sz="31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  <a:latin typeface="Tahoma (BODY)"/>
              </a:rPr>
              <a:t>biệt</a:t>
            </a:r>
            <a:r>
              <a:rPr lang="en-US" sz="31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  <a:latin typeface="Tahoma (BODY)"/>
              </a:rPr>
              <a:t>của</a:t>
            </a:r>
            <a:r>
              <a:rPr lang="en-US" sz="3100" b="1" dirty="0" smtClean="0">
                <a:solidFill>
                  <a:srgbClr val="FF0000"/>
                </a:solidFill>
                <a:latin typeface="Tahoma (BODY)"/>
              </a:rPr>
              <a:t> There is / There are</a:t>
            </a:r>
            <a:r>
              <a:rPr lang="en-US" b="1" dirty="0" smtClean="0">
                <a:solidFill>
                  <a:srgbClr val="FF0000"/>
                </a:solidFill>
                <a:latin typeface="Tahoma (BODY)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ahoma (BODY)"/>
              </a:rPr>
            </a:br>
            <a:r>
              <a:rPr lang="en-US" b="1" dirty="0" smtClean="0">
                <a:solidFill>
                  <a:srgbClr val="FF0000"/>
                </a:solidFill>
                <a:latin typeface="Tahoma (BODY)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ahoma (BODY)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94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4771" y="990600"/>
            <a:ext cx="8451669" cy="58674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b="1" u="sng" dirty="0" smtClean="0">
                <a:solidFill>
                  <a:srgbClr val="FF0000"/>
                </a:solidFill>
                <a:sym typeface="Wingdings"/>
              </a:rPr>
              <a:t>QUY LUẬT 2</a:t>
            </a:r>
            <a:r>
              <a:rPr lang="en-US" b="1" dirty="0" smtClean="0">
                <a:solidFill>
                  <a:srgbClr val="FF0000"/>
                </a:solidFill>
                <a:sym typeface="Wingdings"/>
              </a:rPr>
              <a:t>: </a:t>
            </a:r>
          </a:p>
          <a:p>
            <a:pPr marL="82296" indent="0">
              <a:buNone/>
            </a:pPr>
            <a:r>
              <a:rPr lang="en-US" b="1" dirty="0" smtClean="0">
                <a:solidFill>
                  <a:srgbClr val="FF0000"/>
                </a:solidFill>
                <a:sym typeface="Wingdings"/>
              </a:rPr>
              <a:t></a:t>
            </a:r>
            <a:r>
              <a:rPr lang="en-US" b="1" dirty="0" smtClean="0">
                <a:sym typeface="Wingdings"/>
              </a:rPr>
              <a:t> </a:t>
            </a:r>
            <a:r>
              <a:rPr lang="en-US" b="1" dirty="0" err="1" smtClean="0"/>
              <a:t>Nếu</a:t>
            </a:r>
            <a:r>
              <a:rPr lang="en-US" b="1" dirty="0" smtClean="0"/>
              <a:t> </a:t>
            </a:r>
            <a:r>
              <a:rPr lang="en-US" b="1" dirty="0" err="1"/>
              <a:t>danh</a:t>
            </a:r>
            <a:r>
              <a:rPr lang="en-US" b="1" dirty="0"/>
              <a:t>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chuỗi</a:t>
            </a:r>
            <a:r>
              <a:rPr lang="en-US" b="1" dirty="0"/>
              <a:t> </a:t>
            </a:r>
            <a:r>
              <a:rPr lang="en-US" b="1" dirty="0" err="1"/>
              <a:t>liệt</a:t>
            </a:r>
            <a:r>
              <a:rPr lang="en-US" b="1" dirty="0"/>
              <a:t> </a:t>
            </a:r>
            <a:r>
              <a:rPr lang="en-US" b="1" dirty="0" err="1"/>
              <a:t>kê</a:t>
            </a:r>
            <a:r>
              <a:rPr lang="en-US" b="1" dirty="0"/>
              <a:t> </a:t>
            </a:r>
            <a:r>
              <a:rPr lang="en-US" b="1" dirty="0" err="1"/>
              <a:t>bắt</a:t>
            </a:r>
            <a:r>
              <a:rPr lang="en-US" b="1" dirty="0"/>
              <a:t> </a:t>
            </a:r>
            <a:r>
              <a:rPr lang="en-US" b="1" dirty="0" err="1"/>
              <a:t>đầu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danh</a:t>
            </a:r>
            <a:r>
              <a:rPr lang="en-US" b="1" dirty="0"/>
              <a:t>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số</a:t>
            </a:r>
            <a:r>
              <a:rPr lang="en-US" b="1" dirty="0"/>
              <a:t> </a:t>
            </a:r>
            <a:r>
              <a:rPr lang="en-US" b="1" dirty="0" err="1"/>
              <a:t>nhiều</a:t>
            </a:r>
            <a:r>
              <a:rPr lang="en-US" b="1" dirty="0"/>
              <a:t>, </a:t>
            </a:r>
            <a:r>
              <a:rPr lang="en-US" b="1" dirty="0" err="1"/>
              <a:t>chúng</a:t>
            </a:r>
            <a:r>
              <a:rPr lang="en-US" b="1" dirty="0"/>
              <a:t> ta </a:t>
            </a:r>
            <a:r>
              <a:rPr lang="en-US" b="1" dirty="0" err="1"/>
              <a:t>dùng</a:t>
            </a:r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</a:rPr>
              <a:t>There</a:t>
            </a:r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</a:rPr>
              <a:t>are</a:t>
            </a:r>
            <a:r>
              <a:rPr lang="en-US" b="1" dirty="0"/>
              <a:t>: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 There’re </a:t>
            </a:r>
            <a:r>
              <a:rPr lang="en-US" b="1" dirty="0"/>
              <a:t>candies</a:t>
            </a:r>
            <a:r>
              <a:rPr lang="en-US" dirty="0"/>
              <a:t>, a birthday cake, chicken, pizza and a lot of ice-cream </a:t>
            </a:r>
            <a:r>
              <a:rPr lang="en-US" dirty="0" smtClean="0"/>
              <a:t>at </a:t>
            </a:r>
            <a:r>
              <a:rPr lang="en-US" dirty="0"/>
              <a:t>John’s birthday party. (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b="1" dirty="0"/>
              <a:t>candies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ta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b="1" dirty="0"/>
              <a:t>There</a:t>
            </a:r>
            <a:r>
              <a:rPr lang="en-US" dirty="0"/>
              <a:t> </a:t>
            </a:r>
            <a:r>
              <a:rPr lang="en-US" b="1" dirty="0"/>
              <a:t>are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liệt</a:t>
            </a:r>
            <a:r>
              <a:rPr lang="en-US" dirty="0"/>
              <a:t> </a:t>
            </a:r>
            <a:r>
              <a:rPr lang="en-US" dirty="0" err="1"/>
              <a:t>kê</a:t>
            </a:r>
            <a:r>
              <a:rPr lang="en-US" dirty="0"/>
              <a:t> </a:t>
            </a:r>
            <a:r>
              <a:rPr lang="en-US" dirty="0" err="1"/>
              <a:t>phía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.)</a:t>
            </a:r>
          </a:p>
          <a:p>
            <a:pPr marL="82296" indent="0">
              <a:buNone/>
            </a:pPr>
            <a:endParaRPr lang="en-US" b="1" dirty="0" smtClean="0">
              <a:solidFill>
                <a:srgbClr val="FF0000"/>
              </a:solidFill>
              <a:sym typeface="Wingdings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3000" y="76200"/>
            <a:ext cx="7872984" cy="7921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sz="3100" b="1" dirty="0" smtClean="0">
                <a:solidFill>
                  <a:srgbClr val="FF0000"/>
                </a:solidFill>
              </a:rPr>
              <a:t>V</a:t>
            </a:r>
            <a:r>
              <a:rPr lang="vi-VN" sz="3100" b="1" dirty="0" smtClean="0">
                <a:solidFill>
                  <a:srgbClr val="FF0000"/>
                </a:solidFill>
              </a:rPr>
              <a:t>. </a:t>
            </a:r>
            <a:r>
              <a:rPr lang="en-US" sz="3100" b="1" dirty="0" err="1" smtClean="0">
                <a:solidFill>
                  <a:srgbClr val="FF0000"/>
                </a:solidFill>
                <a:latin typeface="Tahoma (BODY)"/>
              </a:rPr>
              <a:t>Cách</a:t>
            </a:r>
            <a:r>
              <a:rPr lang="en-US" sz="31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  <a:latin typeface="Tahoma (BODY)"/>
              </a:rPr>
              <a:t>dùng</a:t>
            </a:r>
            <a:r>
              <a:rPr lang="en-US" sz="31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  <a:latin typeface="Tahoma (BODY)"/>
              </a:rPr>
              <a:t>đặc</a:t>
            </a:r>
            <a:r>
              <a:rPr lang="en-US" sz="31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  <a:latin typeface="Tahoma (BODY)"/>
              </a:rPr>
              <a:t>biệt</a:t>
            </a:r>
            <a:r>
              <a:rPr lang="en-US" sz="3100" b="1" dirty="0" smtClean="0">
                <a:solidFill>
                  <a:srgbClr val="FF0000"/>
                </a:solidFill>
                <a:latin typeface="Tahoma (BODY)"/>
              </a:rPr>
              <a:t> </a:t>
            </a:r>
            <a:r>
              <a:rPr lang="en-US" sz="3100" b="1" dirty="0" err="1" smtClean="0">
                <a:solidFill>
                  <a:srgbClr val="FF0000"/>
                </a:solidFill>
                <a:latin typeface="Tahoma (BODY)"/>
              </a:rPr>
              <a:t>của</a:t>
            </a:r>
            <a:r>
              <a:rPr lang="en-US" sz="3100" b="1" dirty="0" smtClean="0">
                <a:solidFill>
                  <a:srgbClr val="FF0000"/>
                </a:solidFill>
                <a:latin typeface="Tahoma (BODY)"/>
              </a:rPr>
              <a:t> There is / There are</a:t>
            </a:r>
            <a:r>
              <a:rPr lang="en-US" b="1" dirty="0" smtClean="0">
                <a:solidFill>
                  <a:srgbClr val="FF0000"/>
                </a:solidFill>
                <a:latin typeface="Tahoma (BODY)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ahoma (BODY)"/>
              </a:rPr>
            </a:br>
            <a:r>
              <a:rPr lang="en-US" b="1" dirty="0" smtClean="0">
                <a:solidFill>
                  <a:srgbClr val="FF0000"/>
                </a:solidFill>
                <a:latin typeface="Tahoma (BODY)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ahoma (BODY)"/>
              </a:rPr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765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04800"/>
            <a:ext cx="78486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2097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554" y="161426"/>
            <a:ext cx="7872984" cy="796516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GRAMMAR 2 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257800"/>
          </a:xfrm>
        </p:spPr>
        <p:txBody>
          <a:bodyPr>
            <a:normAutofit/>
          </a:bodyPr>
          <a:lstStyle/>
          <a:p>
            <a:pPr marL="461963" lvl="0" indent="-349250">
              <a:buFont typeface="+mj-lt"/>
              <a:buAutoNum type="arabicPeriod"/>
            </a:pPr>
            <a:r>
              <a:rPr lang="en-US" sz="3400" dirty="0" smtClean="0"/>
              <a:t>There </a:t>
            </a:r>
            <a:r>
              <a:rPr lang="en-US" sz="3400" dirty="0"/>
              <a:t>[</a:t>
            </a:r>
            <a:r>
              <a:rPr lang="en-US" sz="3400" b="1" dirty="0"/>
              <a:t>is</a:t>
            </a:r>
            <a:r>
              <a:rPr lang="en-US" sz="3400" dirty="0"/>
              <a:t> / are] a beautiful sofa in their living room.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sz="3400" dirty="0" smtClean="0"/>
              <a:t>[Is </a:t>
            </a:r>
            <a:r>
              <a:rPr lang="en-US" sz="3400" dirty="0"/>
              <a:t>/ </a:t>
            </a:r>
            <a:r>
              <a:rPr lang="en-US" sz="3400" b="1" dirty="0"/>
              <a:t>Are</a:t>
            </a:r>
            <a:r>
              <a:rPr lang="en-US" sz="3400" dirty="0"/>
              <a:t>] </a:t>
            </a:r>
            <a:r>
              <a:rPr lang="en-US" sz="3400" dirty="0" smtClean="0"/>
              <a:t>there </a:t>
            </a:r>
            <a:r>
              <a:rPr lang="en-US" sz="3400" dirty="0"/>
              <a:t>desks in </a:t>
            </a:r>
            <a:r>
              <a:rPr lang="en-US" sz="3400" dirty="0" smtClean="0"/>
              <a:t>the </a:t>
            </a:r>
            <a:r>
              <a:rPr lang="en-US" sz="3400" dirty="0"/>
              <a:t>room?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sz="3400" dirty="0" smtClean="0"/>
              <a:t>There </a:t>
            </a:r>
            <a:r>
              <a:rPr lang="en-US" sz="3400" dirty="0"/>
              <a:t>[</a:t>
            </a:r>
            <a:r>
              <a:rPr lang="en-US" sz="3400" b="1" dirty="0"/>
              <a:t>isn’t</a:t>
            </a:r>
            <a:r>
              <a:rPr lang="en-US" sz="3400" dirty="0"/>
              <a:t> / aren’t] a big TV in </a:t>
            </a:r>
            <a:r>
              <a:rPr lang="en-US" sz="3400" dirty="0" smtClean="0"/>
              <a:t>this house</a:t>
            </a:r>
            <a:r>
              <a:rPr lang="en-US" sz="3400" dirty="0"/>
              <a:t>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sz="3400" dirty="0" smtClean="0"/>
              <a:t>There </a:t>
            </a:r>
            <a:r>
              <a:rPr lang="en-US" sz="3400" dirty="0"/>
              <a:t>[is / </a:t>
            </a:r>
            <a:r>
              <a:rPr lang="en-US" sz="3400" b="1" dirty="0"/>
              <a:t>are</a:t>
            </a:r>
            <a:r>
              <a:rPr lang="en-US" sz="3400" dirty="0"/>
              <a:t>] three windows.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sz="3400" dirty="0" smtClean="0"/>
              <a:t>[</a:t>
            </a:r>
            <a:r>
              <a:rPr lang="en-US" sz="3400" b="1" dirty="0"/>
              <a:t>Is</a:t>
            </a:r>
            <a:r>
              <a:rPr lang="en-US" sz="3400" dirty="0"/>
              <a:t> / Are] there a big kitchen?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sz="3400" dirty="0" smtClean="0"/>
              <a:t>There </a:t>
            </a:r>
            <a:r>
              <a:rPr lang="en-US" sz="3400" dirty="0"/>
              <a:t>[isn’t / </a:t>
            </a:r>
            <a:r>
              <a:rPr lang="en-US" sz="3400" b="1" dirty="0"/>
              <a:t>aren’t</a:t>
            </a:r>
            <a:r>
              <a:rPr lang="en-US" sz="3400" dirty="0"/>
              <a:t>] any nice lamps.</a:t>
            </a:r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52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533400"/>
            <a:ext cx="7381417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Gra 3.3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7720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4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50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24</a:t>
            </a:fld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"/>
            <a:ext cx="7772399" cy="5421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230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838200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GRAMMAR </a:t>
            </a:r>
            <a:r>
              <a:rPr lang="en-US" b="1" dirty="0" smtClean="0">
                <a:solidFill>
                  <a:srgbClr val="0000FF"/>
                </a:solidFill>
              </a:rPr>
              <a:t>4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23109"/>
            <a:ext cx="7872984" cy="5172891"/>
          </a:xfrm>
        </p:spPr>
        <p:txBody>
          <a:bodyPr>
            <a:normAutofit fontScale="92500" lnSpcReduction="10000"/>
          </a:bodyPr>
          <a:lstStyle/>
          <a:p>
            <a:pPr marL="461963" lvl="0" indent="-349250">
              <a:buFont typeface="+mj-lt"/>
              <a:buAutoNum type="arabicPeriod"/>
            </a:pPr>
            <a:r>
              <a:rPr lang="en-US" dirty="0"/>
              <a:t>Can you put the p</a:t>
            </a:r>
            <a:r>
              <a:rPr lang="en-US" dirty="0" smtClean="0"/>
              <a:t>lates </a:t>
            </a:r>
            <a:r>
              <a:rPr lang="en-US" dirty="0"/>
              <a:t>[</a:t>
            </a:r>
            <a:r>
              <a:rPr lang="en-US" b="1" dirty="0"/>
              <a:t>on</a:t>
            </a:r>
            <a:r>
              <a:rPr lang="en-US" dirty="0"/>
              <a:t> / in / under] the table?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The mouse </a:t>
            </a:r>
            <a:r>
              <a:rPr lang="en-US" dirty="0" smtClean="0"/>
              <a:t>should </a:t>
            </a:r>
            <a:r>
              <a:rPr lang="en-US" dirty="0"/>
              <a:t>be [on / over / </a:t>
            </a:r>
            <a:r>
              <a:rPr lang="en-US" b="1" dirty="0"/>
              <a:t>next to</a:t>
            </a:r>
            <a:r>
              <a:rPr lang="en-US" dirty="0"/>
              <a:t>] </a:t>
            </a:r>
            <a:r>
              <a:rPr lang="en-US" dirty="0" smtClean="0"/>
              <a:t>the </a:t>
            </a:r>
            <a:r>
              <a:rPr lang="en-US" dirty="0"/>
              <a:t>keyboard.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There’s a couch [in / under / </a:t>
            </a:r>
            <a:r>
              <a:rPr lang="en-US" b="1" dirty="0"/>
              <a:t>between</a:t>
            </a:r>
            <a:r>
              <a:rPr lang="en-US" dirty="0"/>
              <a:t>] the </a:t>
            </a:r>
            <a:r>
              <a:rPr lang="en-US" dirty="0" smtClean="0"/>
              <a:t>lamp </a:t>
            </a:r>
            <a:r>
              <a:rPr lang="en-US" dirty="0"/>
              <a:t>and the table.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The cat is h</a:t>
            </a:r>
            <a:r>
              <a:rPr lang="en-US" dirty="0" smtClean="0"/>
              <a:t>iding </a:t>
            </a:r>
            <a:r>
              <a:rPr lang="en-US" dirty="0"/>
              <a:t>[over / </a:t>
            </a:r>
            <a:r>
              <a:rPr lang="en-US" b="1" dirty="0"/>
              <a:t>under</a:t>
            </a:r>
            <a:r>
              <a:rPr lang="en-US" dirty="0"/>
              <a:t> / next to] the bed.</a:t>
            </a:r>
          </a:p>
          <a:p>
            <a:pPr marL="461963" lvl="0" indent="-349250">
              <a:buFont typeface="+mj-lt"/>
              <a:buAutoNum type="arabicPeriod"/>
            </a:pPr>
            <a:r>
              <a:rPr lang="en-US" dirty="0"/>
              <a:t>Can you get my credit card? It’s [on / </a:t>
            </a:r>
            <a:r>
              <a:rPr lang="en-US" b="1" dirty="0"/>
              <a:t>in</a:t>
            </a:r>
            <a:r>
              <a:rPr lang="en-US" dirty="0"/>
              <a:t> / over] my </a:t>
            </a:r>
            <a:r>
              <a:rPr lang="en-US" dirty="0" smtClean="0"/>
              <a:t>wallet.</a:t>
            </a:r>
            <a:endParaRPr lang="en-US" dirty="0"/>
          </a:p>
          <a:p>
            <a:pPr marL="461963" lvl="0" indent="-349250">
              <a:buFont typeface="+mj-lt"/>
              <a:buAutoNum type="arabicPeriod"/>
            </a:pPr>
            <a:r>
              <a:rPr lang="en-US" dirty="0" smtClean="0"/>
              <a:t>The </a:t>
            </a:r>
            <a:r>
              <a:rPr lang="en-US" dirty="0"/>
              <a:t>roof is [on / in / </a:t>
            </a:r>
            <a:r>
              <a:rPr lang="en-US" b="1" dirty="0"/>
              <a:t>over</a:t>
            </a:r>
            <a:r>
              <a:rPr lang="en-US" dirty="0"/>
              <a:t>] our h</a:t>
            </a:r>
            <a:r>
              <a:rPr lang="en-US" dirty="0" smtClean="0"/>
              <a:t>eads</a:t>
            </a:r>
            <a:r>
              <a:rPr lang="en-US" dirty="0"/>
              <a:t>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203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2400"/>
            <a:ext cx="82296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611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0"/>
            <a:ext cx="8253984" cy="762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00FF"/>
                </a:solidFill>
              </a:rPr>
              <a:t>GRAMMAR </a:t>
            </a:r>
            <a:r>
              <a:rPr lang="en-US" sz="3200" b="1" dirty="0" smtClean="0">
                <a:solidFill>
                  <a:srgbClr val="0000FF"/>
                </a:solidFill>
              </a:rPr>
              <a:t>5 (KEY</a:t>
            </a:r>
            <a:r>
              <a:rPr lang="en-US" sz="3200" b="1" dirty="0">
                <a:solidFill>
                  <a:srgbClr val="0000FF"/>
                </a:solidFill>
              </a:rPr>
              <a:t>)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685800"/>
            <a:ext cx="8084972" cy="5562600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r>
              <a:rPr lang="en-US" dirty="0" smtClean="0"/>
              <a:t>Emma: I </a:t>
            </a:r>
            <a:r>
              <a:rPr lang="en-US" dirty="0"/>
              <a:t>can’t find my keys.</a:t>
            </a:r>
          </a:p>
          <a:p>
            <a:pPr marL="82296" indent="0">
              <a:buNone/>
            </a:pPr>
            <a:r>
              <a:rPr lang="en-US" dirty="0" smtClean="0"/>
              <a:t>Lucia: There </a:t>
            </a:r>
            <a:r>
              <a:rPr lang="en-US" dirty="0"/>
              <a:t>are keys </a:t>
            </a:r>
            <a:r>
              <a:rPr lang="en-US" b="1" dirty="0"/>
              <a:t>in</a:t>
            </a:r>
            <a:r>
              <a:rPr lang="en-US" dirty="0"/>
              <a:t> the bowl </a:t>
            </a:r>
            <a:r>
              <a:rPr lang="en-US" b="1" dirty="0"/>
              <a:t>next to </a:t>
            </a:r>
            <a:r>
              <a:rPr lang="en-US" dirty="0"/>
              <a:t>the lamp.</a:t>
            </a:r>
          </a:p>
          <a:p>
            <a:pPr marL="82296" indent="0">
              <a:buNone/>
            </a:pPr>
            <a:r>
              <a:rPr lang="en-US" dirty="0" smtClean="0"/>
              <a:t>Emma: You're </a:t>
            </a:r>
            <a:r>
              <a:rPr lang="en-US" dirty="0"/>
              <a:t>right. There are three keys </a:t>
            </a:r>
            <a:r>
              <a:rPr lang="en-US" b="1" dirty="0"/>
              <a:t>in</a:t>
            </a:r>
            <a:r>
              <a:rPr lang="en-US" dirty="0"/>
              <a:t> the bowl. And there's a book of stamps, too. But my keys aren't </a:t>
            </a:r>
            <a:r>
              <a:rPr lang="en-US" b="1" dirty="0"/>
              <a:t>in</a:t>
            </a:r>
            <a:r>
              <a:rPr lang="en-US" dirty="0"/>
              <a:t> the bowl.</a:t>
            </a:r>
          </a:p>
          <a:p>
            <a:pPr marL="82296" indent="0">
              <a:buNone/>
            </a:pPr>
            <a:r>
              <a:rPr lang="en-US" dirty="0"/>
              <a:t>Lucia: </a:t>
            </a:r>
            <a:r>
              <a:rPr lang="en-US" dirty="0" smtClean="0"/>
              <a:t>Are </a:t>
            </a:r>
            <a:r>
              <a:rPr lang="en-US" dirty="0"/>
              <a:t>your keys </a:t>
            </a:r>
            <a:r>
              <a:rPr lang="en-US" b="1" dirty="0"/>
              <a:t>under</a:t>
            </a:r>
            <a:r>
              <a:rPr lang="en-US" dirty="0"/>
              <a:t> the table?</a:t>
            </a:r>
          </a:p>
          <a:p>
            <a:pPr marL="82296" indent="0">
              <a:buNone/>
            </a:pPr>
            <a:r>
              <a:rPr lang="en-US" dirty="0"/>
              <a:t>Emma: </a:t>
            </a:r>
            <a:r>
              <a:rPr lang="en-US" dirty="0" smtClean="0"/>
              <a:t>No</a:t>
            </a:r>
            <a:r>
              <a:rPr lang="en-US" dirty="0"/>
              <a:t>, they aren’t. I usually put my keys </a:t>
            </a:r>
            <a:r>
              <a:rPr lang="en-US" b="1" dirty="0"/>
              <a:t>on</a:t>
            </a:r>
            <a:r>
              <a:rPr lang="en-US" dirty="0"/>
              <a:t> the desk.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Lucia: </a:t>
            </a:r>
            <a:r>
              <a:rPr lang="en-US" dirty="0" smtClean="0"/>
              <a:t>They’re </a:t>
            </a:r>
            <a:r>
              <a:rPr lang="en-US" dirty="0"/>
              <a:t>not here </a:t>
            </a:r>
            <a:r>
              <a:rPr lang="en-US" b="1" dirty="0"/>
              <a:t>on</a:t>
            </a:r>
            <a:r>
              <a:rPr lang="en-US" dirty="0"/>
              <a:t> the desk. Are they </a:t>
            </a:r>
            <a:r>
              <a:rPr lang="en-US" b="1" dirty="0"/>
              <a:t>under</a:t>
            </a:r>
            <a:r>
              <a:rPr lang="en-US" dirty="0"/>
              <a:t> the sofa?</a:t>
            </a:r>
          </a:p>
          <a:p>
            <a:pPr marL="82296" indent="0">
              <a:buNone/>
            </a:pPr>
            <a:r>
              <a:rPr lang="en-US" dirty="0"/>
              <a:t>Emma: </a:t>
            </a:r>
            <a:r>
              <a:rPr lang="en-US" dirty="0" smtClean="0"/>
              <a:t>No</a:t>
            </a:r>
            <a:r>
              <a:rPr lang="en-US" dirty="0"/>
              <a:t>, they aren’t </a:t>
            </a:r>
            <a:r>
              <a:rPr lang="en-US" b="1" dirty="0"/>
              <a:t>under</a:t>
            </a:r>
            <a:r>
              <a:rPr lang="en-US" dirty="0"/>
              <a:t> the </a:t>
            </a:r>
            <a:r>
              <a:rPr lang="en-US" dirty="0" smtClean="0"/>
              <a:t>sofa. They </a:t>
            </a:r>
            <a:r>
              <a:rPr lang="en-US" dirty="0"/>
              <a:t>aren’t </a:t>
            </a:r>
            <a:r>
              <a:rPr lang="en-US" b="1" dirty="0"/>
              <a:t>between</a:t>
            </a:r>
            <a:r>
              <a:rPr lang="en-US" dirty="0"/>
              <a:t> the wall and the sofa. They aren’t </a:t>
            </a:r>
            <a:r>
              <a:rPr lang="en-US" b="1" dirty="0"/>
              <a:t>in</a:t>
            </a:r>
            <a:r>
              <a:rPr lang="en-US" dirty="0"/>
              <a:t> this house!</a:t>
            </a:r>
          </a:p>
          <a:p>
            <a:pPr marL="82296" indent="0">
              <a:buNone/>
            </a:pPr>
            <a:r>
              <a:rPr lang="en-US" dirty="0"/>
              <a:t>Lucia: </a:t>
            </a:r>
            <a:r>
              <a:rPr lang="en-US" dirty="0" smtClean="0"/>
              <a:t>Calm </a:t>
            </a:r>
            <a:r>
              <a:rPr lang="en-US" dirty="0"/>
              <a:t>down, Emma.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Emma: </a:t>
            </a:r>
            <a:r>
              <a:rPr lang="en-US" dirty="0" smtClean="0"/>
              <a:t>But </a:t>
            </a:r>
            <a:r>
              <a:rPr lang="en-US" dirty="0"/>
              <a:t>I’m late for work.</a:t>
            </a:r>
          </a:p>
          <a:p>
            <a:pPr marL="82296" indent="0">
              <a:buNone/>
            </a:pPr>
            <a:r>
              <a:rPr lang="en-US" dirty="0"/>
              <a:t>Lucia: </a:t>
            </a:r>
            <a:r>
              <a:rPr lang="en-US" dirty="0" smtClean="0"/>
              <a:t>Hmmm</a:t>
            </a:r>
            <a:r>
              <a:rPr lang="en-US" dirty="0"/>
              <a:t>. What do you do first when you come home?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Emma: </a:t>
            </a:r>
            <a:r>
              <a:rPr lang="en-US" dirty="0" smtClean="0"/>
              <a:t>I </a:t>
            </a:r>
            <a:r>
              <a:rPr lang="en-US" dirty="0"/>
              <a:t>put my keys </a:t>
            </a:r>
            <a:r>
              <a:rPr lang="en-US" b="1" dirty="0"/>
              <a:t>on</a:t>
            </a:r>
            <a:r>
              <a:rPr lang="en-US" dirty="0"/>
              <a:t> the desk.</a:t>
            </a:r>
          </a:p>
          <a:p>
            <a:pPr marL="82296" indent="0">
              <a:buNone/>
            </a:pPr>
            <a:r>
              <a:rPr lang="en-US" dirty="0"/>
              <a:t>Lucia: </a:t>
            </a:r>
            <a:r>
              <a:rPr lang="en-US" dirty="0" smtClean="0"/>
              <a:t>No</a:t>
            </a:r>
            <a:r>
              <a:rPr lang="en-US" dirty="0"/>
              <a:t>. Before you put your keys </a:t>
            </a:r>
            <a:r>
              <a:rPr lang="en-US" b="1" dirty="0"/>
              <a:t>on</a:t>
            </a:r>
            <a:r>
              <a:rPr lang="en-US" dirty="0"/>
              <a:t> the desk.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Emma: </a:t>
            </a:r>
            <a:r>
              <a:rPr lang="en-US" dirty="0" smtClean="0"/>
              <a:t>I </a:t>
            </a:r>
            <a:r>
              <a:rPr lang="en-US" dirty="0"/>
              <a:t>unlock the door and come </a:t>
            </a:r>
            <a:r>
              <a:rPr lang="en-US" b="1" dirty="0"/>
              <a:t>inside</a:t>
            </a:r>
            <a:r>
              <a:rPr lang="en-US" dirty="0"/>
              <a:t>.</a:t>
            </a:r>
          </a:p>
          <a:p>
            <a:pPr marL="82296" indent="0">
              <a:buNone/>
            </a:pPr>
            <a:r>
              <a:rPr lang="en-US" dirty="0"/>
              <a:t>Lucia: </a:t>
            </a:r>
            <a:r>
              <a:rPr lang="en-US" dirty="0" smtClean="0"/>
              <a:t>Emma</a:t>
            </a:r>
            <a:r>
              <a:rPr lang="en-US" dirty="0"/>
              <a:t>, there are keys </a:t>
            </a:r>
            <a:r>
              <a:rPr lang="en-US" b="1" dirty="0"/>
              <a:t>in</a:t>
            </a:r>
            <a:r>
              <a:rPr lang="en-US" dirty="0"/>
              <a:t> the door still.</a:t>
            </a:r>
          </a:p>
          <a:p>
            <a:pPr marL="82296" indent="0">
              <a:buNone/>
            </a:pPr>
            <a:r>
              <a:rPr lang="en-US" dirty="0"/>
              <a:t>Emma: </a:t>
            </a:r>
            <a:r>
              <a:rPr lang="en-US" dirty="0" smtClean="0"/>
              <a:t>What</a:t>
            </a:r>
            <a:r>
              <a:rPr lang="en-US" dirty="0"/>
              <a:t>? Hooray! You’re a genius! Thank you, Lucia!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47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28</a:t>
            </a:fld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28600"/>
            <a:ext cx="8118566" cy="5943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670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81000"/>
            <a:ext cx="82296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0495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062446"/>
            <a:ext cx="8161172" cy="5566954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1. 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t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iny (adjective)</a:t>
            </a:r>
            <a:r>
              <a:rPr lang="en-US" sz="4000" b="1" i="1" dirty="0" smtClean="0">
                <a:solidFill>
                  <a:srgbClr val="0000FF"/>
                </a:solidFill>
                <a:latin typeface="Arial"/>
              </a:rPr>
              <a:t> </a:t>
            </a:r>
            <a:r>
              <a:rPr lang="en-US" sz="4000" b="1" cap="all" dirty="0" smtClean="0">
                <a:solidFill>
                  <a:srgbClr val="0000FF"/>
                </a:solidFill>
                <a:latin typeface="Arial"/>
              </a:rPr>
              <a:t>UK 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 /ˈtaɪ.ni/ </a:t>
            </a:r>
            <a:r>
              <a:rPr lang="en-US" sz="4000" b="1" cap="all" dirty="0">
                <a:solidFill>
                  <a:srgbClr val="0000FF"/>
                </a:solidFill>
                <a:latin typeface="Arial"/>
              </a:rPr>
              <a:t>US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  /ˈ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taɪ.ni/: </a:t>
            </a:r>
            <a:r>
              <a:rPr lang="en-US" sz="4000" b="1" dirty="0" smtClean="0">
                <a:solidFill>
                  <a:srgbClr val="0000FF"/>
                </a:solidFill>
              </a:rPr>
              <a:t>extremely </a:t>
            </a:r>
            <a:r>
              <a:rPr lang="en-US" sz="4000" b="1" dirty="0">
                <a:solidFill>
                  <a:srgbClr val="0000FF"/>
                </a:solidFill>
              </a:rPr>
              <a:t>small</a:t>
            </a:r>
            <a:r>
              <a:rPr lang="en-US" b="1" dirty="0">
                <a:solidFill>
                  <a:srgbClr val="0000FF"/>
                </a:solidFill>
              </a:rPr>
              <a:t>:</a:t>
            </a:r>
          </a:p>
          <a:p>
            <a:r>
              <a:rPr lang="en-US" sz="4000" dirty="0"/>
              <a:t>a tiny flower</a:t>
            </a:r>
          </a:p>
          <a:p>
            <a:r>
              <a:rPr lang="en-US" sz="4000" dirty="0"/>
              <a:t>a tiny helping of food</a:t>
            </a:r>
          </a:p>
          <a:p>
            <a:r>
              <a:rPr lang="en-US" sz="4000" dirty="0"/>
              <a:t>a tiny baby</a:t>
            </a:r>
          </a:p>
          <a:p>
            <a:pPr marL="82296" indent="0">
              <a:buNone/>
            </a:pPr>
            <a:r>
              <a:rPr lang="en-US" sz="4000" dirty="0" smtClean="0"/>
              <a:t>Ex: The </a:t>
            </a:r>
            <a:r>
              <a:rPr lang="en-US" sz="4000" dirty="0"/>
              <a:t>print is so tiny, you need a magnifying glass to read it.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30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872984" cy="914400"/>
          </a:xfrm>
        </p:spPr>
        <p:txBody>
          <a:bodyPr/>
          <a:lstStyle/>
          <a:p>
            <a:r>
              <a:rPr lang="en-US" sz="4400" b="1" dirty="0">
                <a:solidFill>
                  <a:srgbClr val="008000"/>
                </a:solidFill>
              </a:rPr>
              <a:t>New words: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74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85800"/>
            <a:ext cx="8161172" cy="5943600"/>
          </a:xfrm>
        </p:spPr>
        <p:txBody>
          <a:bodyPr>
            <a:normAutofit fontScale="77500" lnSpcReduction="20000"/>
          </a:bodyPr>
          <a:lstStyle/>
          <a:p>
            <a:pPr marL="82296" indent="0">
              <a:buNone/>
            </a:pP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2. environment (noun)</a:t>
            </a:r>
            <a:r>
              <a:rPr lang="en-US" sz="4000" b="1" i="1" dirty="0" smtClean="0">
                <a:solidFill>
                  <a:srgbClr val="0000FF"/>
                </a:solidFill>
                <a:latin typeface="Arial"/>
              </a:rPr>
              <a:t> </a:t>
            </a:r>
            <a:r>
              <a:rPr lang="en-US" sz="4000" b="1" cap="all" dirty="0" smtClean="0">
                <a:solidFill>
                  <a:srgbClr val="0000FF"/>
                </a:solidFill>
                <a:latin typeface="Arial"/>
              </a:rPr>
              <a:t>UK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  /</a:t>
            </a:r>
            <a:r>
              <a:rPr lang="en-US" sz="4000" b="1" dirty="0" err="1">
                <a:solidFill>
                  <a:srgbClr val="0000FF"/>
                </a:solidFill>
                <a:latin typeface="Arial"/>
              </a:rPr>
              <a:t>ɪnˈvaɪ.rən.mənt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/ </a:t>
            </a:r>
            <a:r>
              <a:rPr lang="en-US" sz="4000" b="1" cap="all" dirty="0">
                <a:solidFill>
                  <a:srgbClr val="0000FF"/>
                </a:solidFill>
                <a:latin typeface="Arial"/>
              </a:rPr>
              <a:t>US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  /</a:t>
            </a:r>
            <a:r>
              <a:rPr lang="en-US" sz="4000" b="1" dirty="0" err="1">
                <a:solidFill>
                  <a:srgbClr val="0000FF"/>
                </a:solidFill>
                <a:latin typeface="Arial"/>
              </a:rPr>
              <a:t>ɪnˈvaɪ.rən.mənt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/: the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 </a:t>
            </a:r>
            <a:r>
              <a:rPr lang="en-US" sz="4000" b="1" dirty="0">
                <a:solidFill>
                  <a:srgbClr val="0000FF"/>
                </a:solidFill>
                <a:latin typeface="Arial"/>
                <a:hlinkClick r:id="rId2" tooltip="air"/>
              </a:rPr>
              <a:t>air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, </a:t>
            </a:r>
            <a:r>
              <a:rPr lang="en-US" sz="4000" b="1" dirty="0">
                <a:solidFill>
                  <a:srgbClr val="0000FF"/>
                </a:solidFill>
                <a:latin typeface="Arial"/>
                <a:hlinkClick r:id="rId3" tooltip="water"/>
              </a:rPr>
              <a:t>water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, and </a:t>
            </a:r>
            <a:r>
              <a:rPr lang="en-US" sz="4000" b="1" dirty="0">
                <a:solidFill>
                  <a:srgbClr val="0000FF"/>
                </a:solidFill>
                <a:latin typeface="Arial"/>
                <a:hlinkClick r:id="rId4" tooltip="land"/>
              </a:rPr>
              <a:t>land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 in or on which </a:t>
            </a:r>
            <a:r>
              <a:rPr lang="en-US" sz="4000" b="1" dirty="0">
                <a:solidFill>
                  <a:srgbClr val="0000FF"/>
                </a:solidFill>
                <a:latin typeface="Arial"/>
                <a:hlinkClick r:id="rId5" tooltip="people"/>
              </a:rPr>
              <a:t>people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, </a:t>
            </a:r>
            <a:r>
              <a:rPr lang="en-US" sz="4000" b="1" dirty="0">
                <a:solidFill>
                  <a:srgbClr val="0000FF"/>
                </a:solidFill>
                <a:latin typeface="Arial"/>
                <a:hlinkClick r:id="rId6" tooltip="animals"/>
              </a:rPr>
              <a:t>animals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, and </a:t>
            </a:r>
            <a:r>
              <a:rPr lang="en-US" sz="4000" b="1" dirty="0">
                <a:solidFill>
                  <a:srgbClr val="0000FF"/>
                </a:solidFill>
                <a:latin typeface="Arial"/>
                <a:hlinkClick r:id="rId7" tooltip="plants"/>
              </a:rPr>
              <a:t>plants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 </a:t>
            </a:r>
            <a:r>
              <a:rPr lang="en-US" sz="4000" b="1" dirty="0">
                <a:solidFill>
                  <a:srgbClr val="0000FF"/>
                </a:solidFill>
                <a:latin typeface="Arial"/>
                <a:hlinkClick r:id="rId8" tooltip="live"/>
              </a:rPr>
              <a:t>live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:</a:t>
            </a:r>
          </a:p>
          <a:p>
            <a:pPr marL="82296" indent="0">
              <a:buNone/>
            </a:pPr>
            <a:r>
              <a:rPr lang="en-US" sz="4000" b="1" dirty="0" err="1" smtClean="0">
                <a:solidFill>
                  <a:srgbClr val="0000FF"/>
                </a:solidFill>
                <a:latin typeface="Arial"/>
              </a:rPr>
              <a:t>Exs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: </a:t>
            </a:r>
            <a:endParaRPr lang="en-US" sz="4000" b="1" dirty="0">
              <a:solidFill>
                <a:srgbClr val="0000FF"/>
              </a:solidFill>
              <a:latin typeface="Arial"/>
            </a:endParaRPr>
          </a:p>
          <a:p>
            <a:pPr>
              <a:buFont typeface="Wingdings" pitchFamily="2" charset="2"/>
              <a:buChar char="§"/>
            </a:pPr>
            <a:r>
              <a:rPr lang="en-US" sz="4000" dirty="0" smtClean="0">
                <a:solidFill>
                  <a:srgbClr val="1D2A57"/>
                </a:solidFill>
                <a:latin typeface="Arial"/>
              </a:rPr>
              <a:t>We're </a:t>
            </a:r>
            <a:r>
              <a:rPr lang="en-US" sz="4000" dirty="0">
                <a:solidFill>
                  <a:srgbClr val="1D2A57"/>
                </a:solidFill>
                <a:latin typeface="Arial"/>
              </a:rPr>
              <a:t>not doing enough to protect the </a:t>
            </a:r>
            <a:r>
              <a:rPr lang="en-US" sz="4000" b="1" dirty="0">
                <a:solidFill>
                  <a:srgbClr val="1D2A57"/>
                </a:solidFill>
                <a:latin typeface="Arial"/>
              </a:rPr>
              <a:t>environment</a:t>
            </a:r>
            <a:r>
              <a:rPr lang="en-US" sz="4000" dirty="0">
                <a:solidFill>
                  <a:srgbClr val="1D2A57"/>
                </a:solidFill>
                <a:latin typeface="Arial"/>
              </a:rPr>
              <a:t> from pollution.</a:t>
            </a:r>
          </a:p>
          <a:p>
            <a:pPr>
              <a:buFont typeface="Wingdings" pitchFamily="2" charset="2"/>
              <a:buChar char="§"/>
            </a:pPr>
            <a:r>
              <a:rPr lang="en-US" sz="4000" dirty="0" smtClean="0">
                <a:solidFill>
                  <a:srgbClr val="1D2A57"/>
                </a:solidFill>
                <a:latin typeface="Arial"/>
              </a:rPr>
              <a:t>The </a:t>
            </a:r>
            <a:r>
              <a:rPr lang="en-US" sz="4000" dirty="0">
                <a:solidFill>
                  <a:srgbClr val="1D2A57"/>
                </a:solidFill>
                <a:latin typeface="Arial"/>
              </a:rPr>
              <a:t>radiation leak has had a disastrous effect on the </a:t>
            </a:r>
            <a:r>
              <a:rPr lang="en-US" sz="4000" b="1" dirty="0">
                <a:solidFill>
                  <a:srgbClr val="1D2A57"/>
                </a:solidFill>
                <a:latin typeface="Arial"/>
              </a:rPr>
              <a:t>environment</a:t>
            </a:r>
            <a:r>
              <a:rPr lang="en-US" sz="4000" dirty="0">
                <a:solidFill>
                  <a:srgbClr val="1D2A57"/>
                </a:solidFill>
                <a:latin typeface="Arial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US" sz="4000" dirty="0">
                <a:solidFill>
                  <a:srgbClr val="1D2A57"/>
                </a:solidFill>
                <a:latin typeface="Arial"/>
              </a:rPr>
              <a:t>We must ensure that tourism develops in harmony with the </a:t>
            </a:r>
            <a:r>
              <a:rPr lang="en-US" sz="4000" b="1" dirty="0">
                <a:solidFill>
                  <a:srgbClr val="1D2A57"/>
                </a:solidFill>
                <a:latin typeface="Arial"/>
              </a:rPr>
              <a:t>environment</a:t>
            </a:r>
            <a:r>
              <a:rPr lang="en-US" sz="4000" dirty="0">
                <a:solidFill>
                  <a:srgbClr val="1D2A57"/>
                </a:solidFill>
                <a:latin typeface="Arial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US" sz="4000" dirty="0">
                <a:solidFill>
                  <a:srgbClr val="1D2A57"/>
                </a:solidFill>
                <a:latin typeface="Arial"/>
              </a:rPr>
              <a:t>We won't invest in any company that pollutes the </a:t>
            </a:r>
            <a:r>
              <a:rPr lang="en-US" sz="4000" b="1" dirty="0">
                <a:solidFill>
                  <a:srgbClr val="1D2A57"/>
                </a:solidFill>
                <a:latin typeface="Arial"/>
              </a:rPr>
              <a:t>environment</a:t>
            </a:r>
            <a:r>
              <a:rPr lang="en-US" sz="4000" dirty="0" smtClean="0">
                <a:solidFill>
                  <a:srgbClr val="1D2A57"/>
                </a:solidFill>
                <a:latin typeface="Arial"/>
              </a:rPr>
              <a:t>.</a:t>
            </a:r>
            <a:endParaRPr lang="en-US" sz="4000" dirty="0">
              <a:solidFill>
                <a:srgbClr val="1D2A57"/>
              </a:solidFill>
              <a:latin typeface="Arial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872984" cy="4572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8000"/>
                </a:solidFill>
              </a:rPr>
              <a:t>New words: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5330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85800"/>
            <a:ext cx="8161172" cy="5943600"/>
          </a:xfrm>
        </p:spPr>
        <p:txBody>
          <a:bodyPr>
            <a:normAutofit fontScale="92500"/>
          </a:bodyPr>
          <a:lstStyle/>
          <a:p>
            <a:pPr marL="82296" indent="0">
              <a:buNone/>
            </a:pPr>
            <a:r>
              <a:rPr lang="en-US" sz="3600" b="1" dirty="0" smtClean="0">
                <a:solidFill>
                  <a:srgbClr val="0000FF"/>
                </a:solidFill>
                <a:latin typeface="Arial"/>
              </a:rPr>
              <a:t>3. waste (noun) </a:t>
            </a:r>
            <a:r>
              <a:rPr lang="en-US" sz="3600" b="1" cap="all" dirty="0" smtClean="0">
                <a:solidFill>
                  <a:srgbClr val="0000FF"/>
                </a:solidFill>
                <a:latin typeface="Arial"/>
              </a:rPr>
              <a:t>UK</a:t>
            </a:r>
            <a:r>
              <a:rPr lang="en-US" sz="3600" b="1" dirty="0">
                <a:solidFill>
                  <a:srgbClr val="0000FF"/>
                </a:solidFill>
                <a:latin typeface="Arial"/>
              </a:rPr>
              <a:t>  /</a:t>
            </a:r>
            <a:r>
              <a:rPr lang="en-US" sz="3600" b="1" dirty="0" err="1">
                <a:solidFill>
                  <a:srgbClr val="0000FF"/>
                </a:solidFill>
                <a:latin typeface="Arial"/>
              </a:rPr>
              <a:t>weɪst</a:t>
            </a:r>
            <a:r>
              <a:rPr lang="en-US" sz="3600" b="1" dirty="0">
                <a:solidFill>
                  <a:srgbClr val="0000FF"/>
                </a:solidFill>
                <a:latin typeface="Arial"/>
              </a:rPr>
              <a:t>/ </a:t>
            </a:r>
            <a:r>
              <a:rPr lang="en-US" sz="3600" b="1" cap="all" dirty="0">
                <a:solidFill>
                  <a:srgbClr val="0000FF"/>
                </a:solidFill>
                <a:latin typeface="Arial"/>
              </a:rPr>
              <a:t>US</a:t>
            </a:r>
            <a:r>
              <a:rPr lang="en-US" sz="3600" b="1" dirty="0">
                <a:solidFill>
                  <a:srgbClr val="0000FF"/>
                </a:solidFill>
                <a:latin typeface="Arial"/>
              </a:rPr>
              <a:t>  /</a:t>
            </a:r>
            <a:r>
              <a:rPr lang="en-US" sz="3600" b="1" dirty="0" err="1">
                <a:solidFill>
                  <a:srgbClr val="0000FF"/>
                </a:solidFill>
                <a:latin typeface="Arial"/>
              </a:rPr>
              <a:t>weɪst</a:t>
            </a:r>
            <a:r>
              <a:rPr lang="en-US" sz="3600" b="1" dirty="0" smtClean="0">
                <a:solidFill>
                  <a:srgbClr val="0000FF"/>
                </a:solidFill>
                <a:latin typeface="Arial"/>
              </a:rPr>
              <a:t>/: 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unwanted 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matter or material of any type, especially what is left after useful substances or parts have been removed:</a:t>
            </a:r>
          </a:p>
          <a:p>
            <a:pPr marL="82296" indent="0">
              <a:buNone/>
            </a:pPr>
            <a:r>
              <a:rPr lang="en-US" sz="4000" dirty="0" err="1" smtClean="0">
                <a:solidFill>
                  <a:srgbClr val="1D2A57"/>
                </a:solidFill>
                <a:latin typeface="Arial"/>
              </a:rPr>
              <a:t>Exs</a:t>
            </a:r>
            <a:r>
              <a:rPr lang="en-US" sz="4000" dirty="0" smtClean="0">
                <a:solidFill>
                  <a:srgbClr val="1D2A57"/>
                </a:solidFill>
                <a:latin typeface="Arial"/>
              </a:rPr>
              <a:t>: </a:t>
            </a:r>
          </a:p>
          <a:p>
            <a:pPr>
              <a:buFont typeface="Wingdings" pitchFamily="2" charset="2"/>
              <a:buChar char="§"/>
            </a:pPr>
            <a:r>
              <a:rPr lang="en-US" sz="4000" dirty="0" smtClean="0">
                <a:solidFill>
                  <a:srgbClr val="1D2A57"/>
                </a:solidFill>
                <a:latin typeface="Arial"/>
              </a:rPr>
              <a:t>This </a:t>
            </a:r>
            <a:r>
              <a:rPr lang="en-US" sz="4000" dirty="0">
                <a:solidFill>
                  <a:srgbClr val="1D2A57"/>
                </a:solidFill>
                <a:latin typeface="Arial"/>
              </a:rPr>
              <a:t>city produces 20 million tons of household </a:t>
            </a:r>
            <a:r>
              <a:rPr lang="en-US" sz="4000" b="1" dirty="0">
                <a:solidFill>
                  <a:srgbClr val="1D2A57"/>
                </a:solidFill>
                <a:latin typeface="Arial"/>
              </a:rPr>
              <a:t>waste</a:t>
            </a:r>
            <a:r>
              <a:rPr lang="en-US" sz="4000" dirty="0">
                <a:solidFill>
                  <a:srgbClr val="1D2A57"/>
                </a:solidFill>
                <a:latin typeface="Arial"/>
              </a:rPr>
              <a:t> each year.</a:t>
            </a:r>
          </a:p>
          <a:p>
            <a:pPr>
              <a:buFont typeface="Wingdings" pitchFamily="2" charset="2"/>
              <a:buChar char="§"/>
            </a:pPr>
            <a:r>
              <a:rPr lang="en-US" sz="4000" dirty="0" smtClean="0">
                <a:solidFill>
                  <a:srgbClr val="1D2A57"/>
                </a:solidFill>
                <a:latin typeface="Arial"/>
              </a:rPr>
              <a:t>The </a:t>
            </a:r>
            <a:r>
              <a:rPr lang="en-US" sz="4000" dirty="0">
                <a:solidFill>
                  <a:srgbClr val="1D2A57"/>
                </a:solidFill>
                <a:latin typeface="Arial"/>
              </a:rPr>
              <a:t>Japanese recycle more than half of their </a:t>
            </a:r>
            <a:r>
              <a:rPr lang="en-US" sz="4000" b="1" dirty="0">
                <a:solidFill>
                  <a:srgbClr val="1D2A57"/>
                </a:solidFill>
                <a:latin typeface="Arial"/>
              </a:rPr>
              <a:t>waste</a:t>
            </a:r>
            <a:r>
              <a:rPr lang="en-US" sz="4000" dirty="0">
                <a:solidFill>
                  <a:srgbClr val="1D2A57"/>
                </a:solidFill>
                <a:latin typeface="Arial"/>
              </a:rPr>
              <a:t> paper.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872984" cy="4572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8000"/>
                </a:solidFill>
              </a:rPr>
              <a:t>New words: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83250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85800"/>
            <a:ext cx="8305800" cy="5943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4. heat (verb) </a:t>
            </a:r>
            <a:r>
              <a:rPr lang="en-US" sz="4000" b="1" cap="all" dirty="0" smtClean="0">
                <a:solidFill>
                  <a:srgbClr val="0000FF"/>
                </a:solidFill>
                <a:latin typeface="Arial"/>
              </a:rPr>
              <a:t>UK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  /</a:t>
            </a:r>
            <a:r>
              <a:rPr lang="en-US" sz="4000" b="1" dirty="0" err="1">
                <a:solidFill>
                  <a:srgbClr val="0000FF"/>
                </a:solidFill>
                <a:latin typeface="Arial"/>
              </a:rPr>
              <a:t>hiːt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/ </a:t>
            </a:r>
            <a:r>
              <a:rPr lang="en-US" sz="4000" b="1" cap="all" dirty="0">
                <a:solidFill>
                  <a:srgbClr val="0000FF"/>
                </a:solidFill>
                <a:latin typeface="Arial"/>
              </a:rPr>
              <a:t>US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 </a:t>
            </a:r>
            <a:endParaRPr lang="en-US" sz="4000" b="1" cap="all" dirty="0">
              <a:solidFill>
                <a:srgbClr val="0000FF"/>
              </a:solidFill>
              <a:latin typeface="Arial"/>
            </a:endParaRPr>
          </a:p>
          <a:p>
            <a:pPr marL="82296" indent="0">
              <a:buNone/>
            </a:pP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/</a:t>
            </a:r>
            <a:r>
              <a:rPr lang="en-US" sz="4000" b="1" dirty="0" err="1" smtClean="0">
                <a:solidFill>
                  <a:srgbClr val="0000FF"/>
                </a:solidFill>
                <a:latin typeface="Arial"/>
              </a:rPr>
              <a:t>hiːt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/: to make something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 hot or warm, or to become hot or warm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:</a:t>
            </a:r>
          </a:p>
          <a:p>
            <a:pPr marL="82296" indent="0">
              <a:buNone/>
            </a:pPr>
            <a:r>
              <a:rPr lang="en-US" sz="4000" b="1" dirty="0" err="1" smtClean="0">
                <a:solidFill>
                  <a:srgbClr val="0000FF"/>
                </a:solidFill>
                <a:latin typeface="Arial"/>
              </a:rPr>
              <a:t>Exs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:</a:t>
            </a:r>
            <a:endParaRPr lang="en-US" sz="4000" b="1" dirty="0">
              <a:solidFill>
                <a:srgbClr val="0000FF"/>
              </a:solidFill>
              <a:latin typeface="Arial"/>
            </a:endParaRPr>
          </a:p>
          <a:p>
            <a:r>
              <a:rPr lang="en-US" sz="4000" dirty="0">
                <a:solidFill>
                  <a:srgbClr val="1D2A57"/>
                </a:solidFill>
                <a:latin typeface="Arial"/>
              </a:rPr>
              <a:t>A large house like this must be expensive to heat.</a:t>
            </a:r>
          </a:p>
          <a:p>
            <a:r>
              <a:rPr lang="en-US" sz="4000" dirty="0">
                <a:solidFill>
                  <a:srgbClr val="1D2A57"/>
                </a:solidFill>
                <a:latin typeface="Arial"/>
              </a:rPr>
              <a:t>Shall I </a:t>
            </a:r>
            <a:r>
              <a:rPr lang="en-US" sz="4000" dirty="0" smtClean="0">
                <a:solidFill>
                  <a:srgbClr val="1D2A57"/>
                </a:solidFill>
                <a:latin typeface="Arial"/>
              </a:rPr>
              <a:t>heat</a:t>
            </a:r>
            <a:r>
              <a:rPr lang="en-US" sz="4000" dirty="0">
                <a:solidFill>
                  <a:srgbClr val="1D2A57"/>
                </a:solidFill>
                <a:latin typeface="Arial"/>
              </a:rPr>
              <a:t> up some soup for lunch?</a:t>
            </a:r>
          </a:p>
          <a:p>
            <a:endParaRPr lang="en-US" sz="4000" dirty="0">
              <a:solidFill>
                <a:srgbClr val="1D2A57"/>
              </a:solidFill>
              <a:latin typeface="Arial"/>
            </a:endParaRPr>
          </a:p>
          <a:p>
            <a:pPr marL="82296" indent="0">
              <a:buNone/>
            </a:pPr>
            <a:endParaRPr lang="en-US" sz="4000" dirty="0">
              <a:solidFill>
                <a:srgbClr val="1D2A57"/>
              </a:solidFill>
              <a:latin typeface="Arial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van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872984" cy="4572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8000"/>
                </a:solidFill>
              </a:rPr>
              <a:t>New words: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79849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685800"/>
            <a:ext cx="8305800" cy="5943600"/>
          </a:xfrm>
        </p:spPr>
        <p:txBody>
          <a:bodyPr>
            <a:normAutofit fontScale="85000" lnSpcReduction="20000"/>
          </a:bodyPr>
          <a:lstStyle/>
          <a:p>
            <a:pPr marL="82296" indent="0">
              <a:buNone/>
            </a:pP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5. debt (noun) 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[ C or U 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] UK  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/</a:t>
            </a:r>
            <a:r>
              <a:rPr lang="en-US" sz="4000" b="1" dirty="0" err="1">
                <a:solidFill>
                  <a:srgbClr val="0000FF"/>
                </a:solidFill>
                <a:latin typeface="Arial"/>
              </a:rPr>
              <a:t>det</a:t>
            </a:r>
            <a:r>
              <a:rPr lang="en-US" sz="4000" b="1" dirty="0">
                <a:solidFill>
                  <a:srgbClr val="0000FF"/>
                </a:solidFill>
                <a:latin typeface="Arial"/>
              </a:rPr>
              <a:t>/ US  /</a:t>
            </a:r>
            <a:r>
              <a:rPr lang="en-US" sz="4000" b="1" dirty="0" err="1">
                <a:solidFill>
                  <a:srgbClr val="0000FF"/>
                </a:solidFill>
                <a:latin typeface="Arial"/>
              </a:rPr>
              <a:t>det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/:   </a:t>
            </a:r>
            <a:endParaRPr lang="en-US" sz="4000" b="1" dirty="0">
              <a:solidFill>
                <a:srgbClr val="0000FF"/>
              </a:solidFill>
              <a:latin typeface="Arial"/>
            </a:endParaRPr>
          </a:p>
          <a:p>
            <a:pPr marL="82296" indent="0">
              <a:buNone/>
            </a:pPr>
            <a:r>
              <a:rPr lang="en-US" sz="4000" b="1" dirty="0">
                <a:solidFill>
                  <a:srgbClr val="0000FF"/>
                </a:solidFill>
                <a:latin typeface="Arial"/>
              </a:rPr>
              <a:t>something, especially money, that is owed to someone else, or the state of owing something:</a:t>
            </a:r>
          </a:p>
          <a:p>
            <a:pPr marL="82296" indent="0">
              <a:buNone/>
            </a:pPr>
            <a:r>
              <a:rPr lang="en-US" sz="4000" b="1" dirty="0" err="1" smtClean="0">
                <a:solidFill>
                  <a:srgbClr val="0000FF"/>
                </a:solidFill>
                <a:latin typeface="Arial"/>
              </a:rPr>
              <a:t>Exs</a:t>
            </a:r>
            <a:r>
              <a:rPr lang="en-US" sz="4000" b="1" dirty="0" smtClean="0">
                <a:solidFill>
                  <a:srgbClr val="0000FF"/>
                </a:solidFill>
                <a:latin typeface="Arial"/>
              </a:rPr>
              <a:t>:</a:t>
            </a:r>
          </a:p>
          <a:p>
            <a:pPr>
              <a:buFont typeface="Wingdings" pitchFamily="2" charset="2"/>
              <a:buChar char="§"/>
            </a:pPr>
            <a:r>
              <a:rPr lang="en-US" sz="4000" dirty="0" smtClean="0">
                <a:latin typeface="Arial"/>
              </a:rPr>
              <a:t>He </a:t>
            </a:r>
            <a:r>
              <a:rPr lang="en-US" sz="4000" dirty="0">
                <a:latin typeface="Arial"/>
              </a:rPr>
              <a:t>managed to pay off his </a:t>
            </a:r>
            <a:r>
              <a:rPr lang="en-US" sz="4000" b="1" dirty="0">
                <a:latin typeface="Arial"/>
              </a:rPr>
              <a:t>debts</a:t>
            </a:r>
            <a:r>
              <a:rPr lang="en-US" sz="4000" dirty="0">
                <a:latin typeface="Arial"/>
              </a:rPr>
              <a:t> in two years.</a:t>
            </a:r>
          </a:p>
          <a:p>
            <a:pPr>
              <a:buFont typeface="Wingdings" pitchFamily="2" charset="2"/>
              <a:buChar char="§"/>
            </a:pPr>
            <a:r>
              <a:rPr lang="en-US" sz="4000" dirty="0">
                <a:latin typeface="Arial"/>
              </a:rPr>
              <a:t>The company ran up huge </a:t>
            </a:r>
            <a:r>
              <a:rPr lang="en-US" sz="4000" b="1" dirty="0">
                <a:latin typeface="Arial"/>
              </a:rPr>
              <a:t>debts</a:t>
            </a:r>
            <a:r>
              <a:rPr lang="en-US" sz="4000" dirty="0">
                <a:latin typeface="Arial"/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US" sz="4000" dirty="0">
                <a:latin typeface="Arial"/>
              </a:rPr>
              <a:t>They are in </a:t>
            </a:r>
            <a:r>
              <a:rPr lang="en-US" sz="4000" b="1" dirty="0">
                <a:latin typeface="Arial"/>
              </a:rPr>
              <a:t>debt</a:t>
            </a:r>
            <a:r>
              <a:rPr lang="en-US" sz="4000" dirty="0">
                <a:latin typeface="Arial"/>
              </a:rPr>
              <a:t> to (= owe money to) the bank.</a:t>
            </a:r>
          </a:p>
          <a:p>
            <a:pPr>
              <a:buFont typeface="Wingdings" pitchFamily="2" charset="2"/>
              <a:buChar char="§"/>
            </a:pPr>
            <a:r>
              <a:rPr lang="en-US" sz="4000" dirty="0">
                <a:latin typeface="Arial"/>
              </a:rPr>
              <a:t>He got into </a:t>
            </a:r>
            <a:r>
              <a:rPr lang="en-US" sz="4000" b="1" dirty="0">
                <a:latin typeface="Arial"/>
              </a:rPr>
              <a:t>debt</a:t>
            </a:r>
            <a:r>
              <a:rPr lang="en-US" sz="4000" dirty="0">
                <a:latin typeface="Arial"/>
              </a:rPr>
              <a:t> (= borrowed money) after he lost his job.</a:t>
            </a:r>
          </a:p>
          <a:p>
            <a:pPr marL="82296" indent="0">
              <a:buNone/>
            </a:pPr>
            <a:endParaRPr lang="en-US" sz="4000" dirty="0">
              <a:solidFill>
                <a:srgbClr val="1D2A57"/>
              </a:solidFill>
              <a:latin typeface="Arial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van 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872984" cy="4572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8000"/>
                </a:solidFill>
              </a:rPr>
              <a:t>New words:</a:t>
            </a:r>
            <a:endParaRPr lang="en-US" sz="3200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950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85800"/>
            <a:ext cx="8008772" cy="5715000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en-US" b="1" dirty="0" smtClean="0">
                <a:solidFill>
                  <a:srgbClr val="0000FF"/>
                </a:solidFill>
              </a:rPr>
              <a:t>6. loft (noun) </a:t>
            </a:r>
            <a:r>
              <a:rPr lang="en-US" b="1" dirty="0">
                <a:solidFill>
                  <a:srgbClr val="0000FF"/>
                </a:solidFill>
              </a:rPr>
              <a:t>[ C </a:t>
            </a:r>
            <a:r>
              <a:rPr lang="en-US" b="1" dirty="0" smtClean="0">
                <a:solidFill>
                  <a:srgbClr val="0000FF"/>
                </a:solidFill>
              </a:rPr>
              <a:t>] UK  </a:t>
            </a:r>
            <a:r>
              <a:rPr lang="en-US" b="1" dirty="0">
                <a:solidFill>
                  <a:srgbClr val="0000FF"/>
                </a:solidFill>
              </a:rPr>
              <a:t>/</a:t>
            </a:r>
            <a:r>
              <a:rPr lang="en-US" b="1" dirty="0" err="1">
                <a:solidFill>
                  <a:srgbClr val="0000FF"/>
                </a:solidFill>
              </a:rPr>
              <a:t>lɒft</a:t>
            </a:r>
            <a:r>
              <a:rPr lang="en-US" b="1" dirty="0">
                <a:solidFill>
                  <a:srgbClr val="0000FF"/>
                </a:solidFill>
              </a:rPr>
              <a:t>/ US  /</a:t>
            </a:r>
            <a:r>
              <a:rPr lang="en-US" b="1" dirty="0" err="1">
                <a:solidFill>
                  <a:srgbClr val="0000FF"/>
                </a:solidFill>
              </a:rPr>
              <a:t>lɑːft</a:t>
            </a:r>
            <a:r>
              <a:rPr lang="en-US" b="1" dirty="0" smtClean="0">
                <a:solidFill>
                  <a:srgbClr val="0000FF"/>
                </a:solidFill>
              </a:rPr>
              <a:t>/: </a:t>
            </a:r>
            <a:endParaRPr lang="en-US" b="1" dirty="0">
              <a:solidFill>
                <a:srgbClr val="0000FF"/>
              </a:solidFill>
            </a:endParaRPr>
          </a:p>
          <a:p>
            <a:pPr marL="82296" indent="0">
              <a:buNone/>
            </a:pPr>
            <a:r>
              <a:rPr lang="en-US" b="1" dirty="0">
                <a:solidFill>
                  <a:srgbClr val="0000FF"/>
                </a:solidFill>
              </a:rPr>
              <a:t>a space at the top of a building under the roof used for storing things and usually entered by a ladder, or sometimes made into a room for living in:</a:t>
            </a:r>
          </a:p>
          <a:p>
            <a:pPr marL="82296" indent="0">
              <a:buNone/>
            </a:pPr>
            <a:r>
              <a:rPr lang="en-US" dirty="0" err="1" smtClean="0">
                <a:solidFill>
                  <a:srgbClr val="0000FF"/>
                </a:solidFill>
              </a:rPr>
              <a:t>Exs</a:t>
            </a:r>
            <a:r>
              <a:rPr lang="en-US" dirty="0" smtClean="0">
                <a:solidFill>
                  <a:srgbClr val="0000FF"/>
                </a:solidFill>
              </a:rPr>
              <a:t>: </a:t>
            </a:r>
          </a:p>
          <a:p>
            <a:pPr>
              <a:buFont typeface="Wingdings" pitchFamily="2" charset="2"/>
              <a:buChar char="§"/>
            </a:pPr>
            <a:r>
              <a:rPr lang="en-US" sz="3900" dirty="0" smtClean="0"/>
              <a:t>I </a:t>
            </a:r>
            <a:r>
              <a:rPr lang="en-US" sz="3900" dirty="0"/>
              <a:t>keep my old books in the </a:t>
            </a:r>
            <a:r>
              <a:rPr lang="en-US" sz="3900" b="1" dirty="0"/>
              <a:t>loft</a:t>
            </a:r>
            <a:r>
              <a:rPr lang="en-US" sz="3900" dirty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US" sz="3900" dirty="0" smtClean="0"/>
              <a:t>There </a:t>
            </a:r>
            <a:r>
              <a:rPr lang="en-US" sz="3900" dirty="0"/>
              <a:t>are rats in our </a:t>
            </a:r>
            <a:r>
              <a:rPr lang="en-US" sz="3900" b="1" dirty="0"/>
              <a:t>loft</a:t>
            </a:r>
            <a:r>
              <a:rPr lang="en-US" sz="3900" dirty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US" sz="3900" dirty="0"/>
              <a:t>We are planning to convert our </a:t>
            </a:r>
            <a:r>
              <a:rPr lang="en-US" sz="3900" b="1" dirty="0"/>
              <a:t>loft</a:t>
            </a:r>
            <a:r>
              <a:rPr lang="en-US" sz="3900" dirty="0"/>
              <a:t> into an office.</a:t>
            </a:r>
          </a:p>
          <a:p>
            <a:pPr>
              <a:buFont typeface="Wingdings" pitchFamily="2" charset="2"/>
              <a:buChar char="§"/>
            </a:pPr>
            <a:r>
              <a:rPr lang="en-US" sz="3900" dirty="0"/>
              <a:t>He climbed the ladder into the </a:t>
            </a:r>
            <a:r>
              <a:rPr lang="en-US" sz="3900" b="1" dirty="0"/>
              <a:t>loft</a:t>
            </a:r>
            <a:r>
              <a:rPr lang="en-US" sz="3900" dirty="0"/>
              <a:t>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35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95400" y="228600"/>
            <a:ext cx="8084972" cy="4572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8000"/>
                </a:solidFill>
              </a:rPr>
              <a:t>New words:</a:t>
            </a:r>
            <a:endParaRPr lang="en-US" sz="3200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106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533400"/>
            <a:ext cx="8382000" cy="5867400"/>
          </a:xfrm>
        </p:spPr>
        <p:txBody>
          <a:bodyPr>
            <a:normAutofit fontScale="55000" lnSpcReduction="20000"/>
          </a:bodyPr>
          <a:lstStyle/>
          <a:p>
            <a:pPr marL="82296" indent="0">
              <a:buNone/>
            </a:pPr>
            <a:r>
              <a:rPr lang="en-US" sz="5800" b="1" dirty="0" smtClean="0">
                <a:solidFill>
                  <a:srgbClr val="0000FF"/>
                </a:solidFill>
              </a:rPr>
              <a:t>7. adult noun </a:t>
            </a:r>
            <a:r>
              <a:rPr lang="en-US" sz="5800" b="1" dirty="0">
                <a:solidFill>
                  <a:srgbClr val="0000FF"/>
                </a:solidFill>
              </a:rPr>
              <a:t>[ C </a:t>
            </a:r>
            <a:r>
              <a:rPr lang="en-US" sz="5800" b="1" dirty="0" smtClean="0">
                <a:solidFill>
                  <a:srgbClr val="0000FF"/>
                </a:solidFill>
              </a:rPr>
              <a:t>] UK  </a:t>
            </a:r>
            <a:r>
              <a:rPr lang="en-US" sz="5800" b="1" dirty="0">
                <a:solidFill>
                  <a:srgbClr val="0000FF"/>
                </a:solidFill>
              </a:rPr>
              <a:t>/ˈ</a:t>
            </a:r>
            <a:r>
              <a:rPr lang="en-US" sz="5800" b="1" dirty="0" err="1">
                <a:solidFill>
                  <a:srgbClr val="0000FF"/>
                </a:solidFill>
              </a:rPr>
              <a:t>æd.ʌlt</a:t>
            </a:r>
            <a:r>
              <a:rPr lang="en-US" sz="5800" b="1" dirty="0">
                <a:solidFill>
                  <a:srgbClr val="0000FF"/>
                </a:solidFill>
              </a:rPr>
              <a:t>/ /</a:t>
            </a:r>
            <a:r>
              <a:rPr lang="en-US" sz="5800" b="1" dirty="0" err="1">
                <a:solidFill>
                  <a:srgbClr val="0000FF"/>
                </a:solidFill>
              </a:rPr>
              <a:t>əˈdʌlt</a:t>
            </a:r>
            <a:r>
              <a:rPr lang="en-US" sz="5800" b="1" dirty="0">
                <a:solidFill>
                  <a:srgbClr val="0000FF"/>
                </a:solidFill>
              </a:rPr>
              <a:t>/ US  /ˈ</a:t>
            </a:r>
            <a:r>
              <a:rPr lang="en-US" sz="5800" b="1" dirty="0" err="1">
                <a:solidFill>
                  <a:srgbClr val="0000FF"/>
                </a:solidFill>
              </a:rPr>
              <a:t>æd.ʌlt</a:t>
            </a:r>
            <a:r>
              <a:rPr lang="en-US" sz="5800" b="1" dirty="0">
                <a:solidFill>
                  <a:srgbClr val="0000FF"/>
                </a:solidFill>
              </a:rPr>
              <a:t>/ /</a:t>
            </a:r>
            <a:r>
              <a:rPr lang="en-US" sz="5800" b="1" dirty="0" err="1">
                <a:solidFill>
                  <a:srgbClr val="0000FF"/>
                </a:solidFill>
              </a:rPr>
              <a:t>əˈdʌlt</a:t>
            </a:r>
            <a:r>
              <a:rPr lang="en-US" sz="5800" b="1" dirty="0" smtClean="0">
                <a:solidFill>
                  <a:srgbClr val="0000FF"/>
                </a:solidFill>
              </a:rPr>
              <a:t>/: a </a:t>
            </a:r>
            <a:r>
              <a:rPr lang="en-US" sz="5800" b="1" dirty="0">
                <a:solidFill>
                  <a:srgbClr val="0000FF"/>
                </a:solidFill>
              </a:rPr>
              <a:t>person or animal that has grown to full size and </a:t>
            </a:r>
            <a:r>
              <a:rPr lang="en-US" sz="5800" b="1" dirty="0" smtClean="0">
                <a:solidFill>
                  <a:srgbClr val="0000FF"/>
                </a:solidFill>
              </a:rPr>
              <a:t>strength = </a:t>
            </a:r>
            <a:r>
              <a:rPr lang="en-US" sz="5800" b="1" dirty="0">
                <a:solidFill>
                  <a:srgbClr val="0000FF"/>
                </a:solidFill>
              </a:rPr>
              <a:t>grown-up</a:t>
            </a:r>
          </a:p>
          <a:p>
            <a:pPr marL="82296" indent="0">
              <a:buNone/>
            </a:pPr>
            <a:r>
              <a:rPr lang="en-US" sz="5800" b="1" dirty="0" smtClean="0">
                <a:solidFill>
                  <a:srgbClr val="0000FF"/>
                </a:solidFill>
              </a:rPr>
              <a:t>(An </a:t>
            </a:r>
            <a:r>
              <a:rPr lang="en-US" sz="5800" b="1" dirty="0">
                <a:solidFill>
                  <a:srgbClr val="0000FF"/>
                </a:solidFill>
              </a:rPr>
              <a:t>adult under English law is someone over 18 years old</a:t>
            </a:r>
            <a:r>
              <a:rPr lang="en-US" sz="5800" b="1" dirty="0" smtClean="0">
                <a:solidFill>
                  <a:srgbClr val="0000FF"/>
                </a:solidFill>
              </a:rPr>
              <a:t>.)</a:t>
            </a:r>
            <a:endParaRPr lang="en-US" sz="5800" b="1" dirty="0">
              <a:solidFill>
                <a:srgbClr val="0000FF"/>
              </a:solidFill>
            </a:endParaRPr>
          </a:p>
          <a:p>
            <a:pPr marL="82296" indent="0">
              <a:buNone/>
            </a:pPr>
            <a:r>
              <a:rPr lang="en-US" sz="3900" b="1" dirty="0" err="1" smtClean="0">
                <a:solidFill>
                  <a:srgbClr val="0000FF"/>
                </a:solidFill>
              </a:rPr>
              <a:t>Exs</a:t>
            </a:r>
            <a:r>
              <a:rPr lang="en-US" sz="3900" dirty="0" smtClean="0"/>
              <a:t>: </a:t>
            </a:r>
          </a:p>
          <a:p>
            <a:pPr>
              <a:buFont typeface="Wingdings" pitchFamily="2" charset="2"/>
              <a:buChar char="§"/>
            </a:pPr>
            <a:r>
              <a:rPr lang="en-US" sz="5800" dirty="0" smtClean="0"/>
              <a:t>The </a:t>
            </a:r>
            <a:r>
              <a:rPr lang="en-US" sz="5800" dirty="0"/>
              <a:t>school rules state that no child shall be allowed out of the school during the day, unless accompanied by an </a:t>
            </a:r>
            <a:r>
              <a:rPr lang="en-US" sz="5800" b="1" dirty="0"/>
              <a:t>adult</a:t>
            </a:r>
            <a:r>
              <a:rPr lang="en-US" sz="5800" dirty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en-US" sz="5800" dirty="0" smtClean="0"/>
              <a:t>There </a:t>
            </a:r>
            <a:r>
              <a:rPr lang="en-US" sz="5800" dirty="0"/>
              <a:t>will be two </a:t>
            </a:r>
            <a:r>
              <a:rPr lang="en-US" sz="5800" b="1" dirty="0"/>
              <a:t>adults</a:t>
            </a:r>
            <a:r>
              <a:rPr lang="en-US" sz="5800" dirty="0"/>
              <a:t> travelling, plus three children.</a:t>
            </a:r>
          </a:p>
          <a:p>
            <a:pPr>
              <a:buFont typeface="Wingdings" pitchFamily="2" charset="2"/>
              <a:buChar char="§"/>
            </a:pPr>
            <a:r>
              <a:rPr lang="en-US" sz="5800" dirty="0"/>
              <a:t>Let's stay calm and try to behave like responsible </a:t>
            </a:r>
            <a:r>
              <a:rPr lang="en-US" sz="5800" b="1" dirty="0"/>
              <a:t>adults</a:t>
            </a:r>
            <a:r>
              <a:rPr lang="en-US" sz="5800" dirty="0" smtClean="0"/>
              <a:t>.</a:t>
            </a:r>
            <a:endParaRPr lang="en-US" sz="5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3000" y="13063"/>
            <a:ext cx="8084972" cy="45720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8000"/>
                </a:solidFill>
              </a:rPr>
              <a:t>New words:</a:t>
            </a:r>
            <a:endParaRPr lang="en-US" sz="3200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826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28600"/>
            <a:ext cx="8118566" cy="5943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719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38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81000"/>
            <a:ext cx="822960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574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639762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3.5 Reading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219200"/>
            <a:ext cx="7872984" cy="5029200"/>
          </a:xfrm>
        </p:spPr>
        <p:txBody>
          <a:bodyPr>
            <a:normAutofit fontScale="92500" lnSpcReduction="10000"/>
          </a:bodyPr>
          <a:lstStyle/>
          <a:p>
            <a:pPr marL="82296" lvl="0" indent="0">
              <a:buNone/>
            </a:pPr>
            <a:r>
              <a:rPr lang="en-US" dirty="0" smtClean="0"/>
              <a:t>1. No </a:t>
            </a:r>
            <a:r>
              <a:rPr lang="en-US" dirty="0"/>
              <a:t>one wants to live in a tiny </a:t>
            </a:r>
            <a:r>
              <a:rPr lang="en-US" dirty="0" smtClean="0"/>
              <a:t>house. (True </a:t>
            </a:r>
            <a:r>
              <a:rPr lang="en-US" dirty="0"/>
              <a:t>/ </a:t>
            </a:r>
            <a:r>
              <a:rPr lang="en-US" b="1" dirty="0" smtClean="0"/>
              <a:t>False</a:t>
            </a:r>
            <a:r>
              <a:rPr lang="en-US" dirty="0" smtClean="0"/>
              <a:t>)</a:t>
            </a:r>
            <a:endParaRPr lang="en-US" dirty="0"/>
          </a:p>
          <a:p>
            <a:pPr marL="82296" lvl="0" indent="0">
              <a:buNone/>
            </a:pPr>
            <a:r>
              <a:rPr lang="en-US" dirty="0" smtClean="0"/>
              <a:t>2. Tiny </a:t>
            </a:r>
            <a:r>
              <a:rPr lang="en-US" dirty="0"/>
              <a:t>houses are better for the </a:t>
            </a:r>
            <a:r>
              <a:rPr lang="en-US" dirty="0" smtClean="0"/>
              <a:t>environment. (</a:t>
            </a:r>
            <a:r>
              <a:rPr lang="en-US" b="1" dirty="0" smtClean="0"/>
              <a:t>True</a:t>
            </a:r>
            <a:r>
              <a:rPr lang="en-US" dirty="0" smtClean="0"/>
              <a:t> </a:t>
            </a:r>
            <a:r>
              <a:rPr lang="en-US" dirty="0"/>
              <a:t>/ </a:t>
            </a:r>
            <a:r>
              <a:rPr lang="en-US" dirty="0" smtClean="0"/>
              <a:t>False) </a:t>
            </a:r>
            <a:endParaRPr lang="en-US" dirty="0"/>
          </a:p>
          <a:p>
            <a:pPr marL="82296" lvl="0" indent="0">
              <a:buNone/>
            </a:pPr>
            <a:r>
              <a:rPr lang="en-US" dirty="0" smtClean="0"/>
              <a:t>3. Big </a:t>
            </a:r>
            <a:r>
              <a:rPr lang="en-US" dirty="0"/>
              <a:t>houses are good for the environment</a:t>
            </a:r>
            <a:r>
              <a:rPr lang="en-US" dirty="0" smtClean="0"/>
              <a:t>.</a:t>
            </a:r>
          </a:p>
          <a:p>
            <a:pPr marL="82296" lvl="0" indent="0">
              <a:buNone/>
            </a:pPr>
            <a:r>
              <a:rPr lang="en-US" dirty="0" smtClean="0"/>
              <a:t>(True </a:t>
            </a:r>
            <a:r>
              <a:rPr lang="en-US" dirty="0"/>
              <a:t>/ </a:t>
            </a:r>
            <a:r>
              <a:rPr lang="en-US" b="1" dirty="0" smtClean="0"/>
              <a:t>False</a:t>
            </a:r>
            <a:r>
              <a:rPr lang="en-US" dirty="0" smtClean="0"/>
              <a:t>)</a:t>
            </a:r>
            <a:endParaRPr lang="en-US" dirty="0"/>
          </a:p>
          <a:p>
            <a:pPr marL="82296" lvl="0" indent="0">
              <a:buNone/>
            </a:pPr>
            <a:r>
              <a:rPr lang="en-US" dirty="0" smtClean="0"/>
              <a:t>4. The </a:t>
            </a:r>
            <a:r>
              <a:rPr lang="en-US" dirty="0"/>
              <a:t>family in Virginia bought some land and built a tiny </a:t>
            </a:r>
            <a:r>
              <a:rPr lang="en-US" dirty="0" smtClean="0"/>
              <a:t>house. (</a:t>
            </a:r>
            <a:r>
              <a:rPr lang="en-US" b="1" dirty="0" smtClean="0"/>
              <a:t>True</a:t>
            </a:r>
            <a:r>
              <a:rPr lang="en-US" dirty="0" smtClean="0"/>
              <a:t> </a:t>
            </a:r>
            <a:r>
              <a:rPr lang="en-US" dirty="0"/>
              <a:t>/ </a:t>
            </a:r>
            <a:r>
              <a:rPr lang="en-US" dirty="0" smtClean="0"/>
              <a:t>False) </a:t>
            </a:r>
            <a:endParaRPr lang="en-US" dirty="0"/>
          </a:p>
          <a:p>
            <a:pPr marL="82296" lvl="0" indent="0">
              <a:buNone/>
            </a:pPr>
            <a:r>
              <a:rPr lang="en-US" dirty="0" smtClean="0"/>
              <a:t>5. You can’t </a:t>
            </a:r>
            <a:r>
              <a:rPr lang="en-US" dirty="0"/>
              <a:t>fit anything in a tiny house</a:t>
            </a:r>
            <a:r>
              <a:rPr lang="en-US" dirty="0" smtClean="0"/>
              <a:t>.</a:t>
            </a:r>
          </a:p>
          <a:p>
            <a:pPr marL="82296" lvl="0" indent="0">
              <a:buNone/>
            </a:pPr>
            <a:r>
              <a:rPr lang="en-US" dirty="0" smtClean="0"/>
              <a:t>(True </a:t>
            </a:r>
            <a:r>
              <a:rPr lang="en-US" dirty="0"/>
              <a:t>/ </a:t>
            </a:r>
            <a:r>
              <a:rPr lang="en-US" b="1" dirty="0" smtClean="0"/>
              <a:t>False</a:t>
            </a:r>
            <a:r>
              <a:rPr lang="en-US" dirty="0" smtClean="0"/>
              <a:t>)</a:t>
            </a:r>
          </a:p>
          <a:p>
            <a:pPr marL="82296" lvl="0" indent="0">
              <a:buNone/>
            </a:pP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8/9/2020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37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8/9/2020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295400" y="1447800"/>
            <a:ext cx="8001000" cy="24622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algn="ctr"/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7258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10418</TotalTime>
  <Words>2101</Words>
  <Application>Microsoft Office PowerPoint</Application>
  <PresentationFormat>Custom</PresentationFormat>
  <Paragraphs>296</Paragraphs>
  <Slides>40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Solstice</vt:lpstr>
      <vt:lpstr>1_Solstice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GRAMMAR:</vt:lpstr>
      <vt:lpstr>PowerPoint Presentation</vt:lpstr>
      <vt:lpstr> I. Thể khẳng định </vt:lpstr>
      <vt:lpstr> I. Thể khẳng định </vt:lpstr>
      <vt:lpstr>PowerPoint Presentation</vt:lpstr>
      <vt:lpstr>PowerPoint Presentation</vt:lpstr>
      <vt:lpstr>PowerPoint Presentation</vt:lpstr>
      <vt:lpstr>PowerPoint Presentation</vt:lpstr>
      <vt:lpstr> III. Thể nghi vấn (Câu hỏi Yes/No) </vt:lpstr>
      <vt:lpstr> Câu hỏi How many…? </vt:lpstr>
      <vt:lpstr>  IV. Thể rút gọn  </vt:lpstr>
      <vt:lpstr>  V. Cách dùng đặc biệt của There is / There are  </vt:lpstr>
      <vt:lpstr>  V. Cách dùng đặc biệt của There is / There are  </vt:lpstr>
      <vt:lpstr>  V. Cách dùng đặc biệt của There is / There are  </vt:lpstr>
      <vt:lpstr>PowerPoint Presentation</vt:lpstr>
      <vt:lpstr>GRAMMAR 2 (KEY)</vt:lpstr>
      <vt:lpstr>PowerPoint Presentation</vt:lpstr>
      <vt:lpstr>PowerPoint Presentation</vt:lpstr>
      <vt:lpstr>GRAMMAR 4 (KEY)</vt:lpstr>
      <vt:lpstr>PowerPoint Presentation</vt:lpstr>
      <vt:lpstr>GRAMMAR 5 (KEY)</vt:lpstr>
      <vt:lpstr>PowerPoint Presentation</vt:lpstr>
      <vt:lpstr>PowerPoint Presentation</vt:lpstr>
      <vt:lpstr>New words:</vt:lpstr>
      <vt:lpstr>New words:</vt:lpstr>
      <vt:lpstr>New words:</vt:lpstr>
      <vt:lpstr>New words:</vt:lpstr>
      <vt:lpstr>New words:</vt:lpstr>
      <vt:lpstr>New words:</vt:lpstr>
      <vt:lpstr>New words:</vt:lpstr>
      <vt:lpstr>PowerPoint Presentation</vt:lpstr>
      <vt:lpstr>PowerPoint Presentation</vt:lpstr>
      <vt:lpstr>3.5 Reading (Key)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999</cp:revision>
  <dcterms:created xsi:type="dcterms:W3CDTF">2017-11-18T13:40:10Z</dcterms:created>
  <dcterms:modified xsi:type="dcterms:W3CDTF">2020-08-09T23:02:35Z</dcterms:modified>
</cp:coreProperties>
</file>